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8"/>
  </p:notesMasterIdLst>
  <p:sldIdLst>
    <p:sldId id="256" r:id="rId2"/>
    <p:sldId id="296" r:id="rId3"/>
    <p:sldId id="259" r:id="rId4"/>
    <p:sldId id="260" r:id="rId5"/>
    <p:sldId id="261" r:id="rId6"/>
    <p:sldId id="262" r:id="rId7"/>
    <p:sldId id="297" r:id="rId8"/>
    <p:sldId id="264" r:id="rId9"/>
    <p:sldId id="265" r:id="rId10"/>
    <p:sldId id="266" r:id="rId11"/>
    <p:sldId id="269" r:id="rId12"/>
    <p:sldId id="298" r:id="rId13"/>
    <p:sldId id="267" r:id="rId14"/>
    <p:sldId id="299" r:id="rId15"/>
    <p:sldId id="300" r:id="rId16"/>
    <p:sldId id="301" r:id="rId17"/>
    <p:sldId id="270" r:id="rId18"/>
    <p:sldId id="306" r:id="rId19"/>
    <p:sldId id="302" r:id="rId20"/>
    <p:sldId id="304" r:id="rId21"/>
    <p:sldId id="271" r:id="rId22"/>
    <p:sldId id="272" r:id="rId23"/>
    <p:sldId id="273" r:id="rId24"/>
    <p:sldId id="274" r:id="rId25"/>
    <p:sldId id="276" r:id="rId26"/>
    <p:sldId id="305" r:id="rId2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5" roundtripDataSignature="AMtx7mg8MjnUDkpgpVFiZUHcKI1VggmoyA=="/>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ámiš Vladan" initials="RV" lastIdx="1" clrIdx="0">
    <p:extLst>
      <p:ext uri="{19B8F6BF-5375-455C-9EA6-DF929625EA0E}">
        <p15:presenceInfo xmlns:p15="http://schemas.microsoft.com/office/powerpoint/2012/main" userId="S-1-5-21-981017370-1522748050-1233803906-29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DA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1" d="100"/>
          <a:sy n="121" d="100"/>
        </p:scale>
        <p:origin x="156" y="102"/>
      </p:cViewPr>
      <p:guideLst/>
    </p:cSldViewPr>
  </p:slideViewPr>
  <p:notesTextViewPr>
    <p:cViewPr>
      <p:scale>
        <a:sx n="1" d="1"/>
        <a:sy n="1" d="1"/>
      </p:scale>
      <p:origin x="0" y="0"/>
    </p:cViewPr>
  </p:notesTextViewPr>
  <p:notesViewPr>
    <p:cSldViewPr snapToGrid="0">
      <p:cViewPr varScale="1">
        <p:scale>
          <a:sx n="84" d="100"/>
          <a:sy n="84" d="100"/>
        </p:scale>
        <p:origin x="235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46"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45" Type="http://customschemas.google.com/relationships/presentationmetadata" Target="meta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48"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eur-lex.europa.eu/legal-content/CS/TXT/?uri=CELEX%3A32022R2065&amp;qid=1669615716765#ntr6-L_2022277CS.01000101-E0006"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2" name="Google Shape;5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19907cdc2c8_0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CZ" dirty="0"/>
              <a:t>- Inspirace USA</a:t>
            </a:r>
            <a:endParaRPr dirty="0"/>
          </a:p>
        </p:txBody>
      </p:sp>
      <p:sp>
        <p:nvSpPr>
          <p:cNvPr id="112" name="Google Shape;112;g19907cdc2c8_0_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19907cdc2c8_0_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0" name="Google Shape;130;g19907cdc2c8_0_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19907cdc2c8_0_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0" name="Google Shape;130;g19907cdc2c8_0_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406495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19907cdc2c8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buFontTx/>
              <a:buChar char="-"/>
            </a:pPr>
            <a:r>
              <a:rPr lang="cs-CZ" dirty="0"/>
              <a:t>Jak dlouho musím uchovávat</a:t>
            </a:r>
          </a:p>
          <a:p>
            <a:pPr marL="171450" lvl="0" indent="-171450" algn="l" rtl="0">
              <a:spcBef>
                <a:spcPts val="0"/>
              </a:spcBef>
              <a:spcAft>
                <a:spcPts val="0"/>
              </a:spcAft>
              <a:buFontTx/>
              <a:buChar char="-"/>
            </a:pPr>
            <a:r>
              <a:rPr lang="cs-CZ" dirty="0"/>
              <a:t>Co při zániku služby</a:t>
            </a:r>
          </a:p>
          <a:p>
            <a:pPr marL="171450" lvl="0" indent="-171450" algn="l" rtl="0">
              <a:spcBef>
                <a:spcPts val="0"/>
              </a:spcBef>
              <a:spcAft>
                <a:spcPts val="0"/>
              </a:spcAft>
              <a:buFontTx/>
              <a:buChar char="-"/>
            </a:pPr>
            <a:r>
              <a:rPr lang="cs-CZ" dirty="0"/>
              <a:t>Mohu omezit dobu zveřejnění příspěvků?</a:t>
            </a:r>
          </a:p>
          <a:p>
            <a:pPr marL="171450" lvl="0" indent="-171450" algn="l" rtl="0">
              <a:spcBef>
                <a:spcPts val="0"/>
              </a:spcBef>
              <a:spcAft>
                <a:spcPts val="0"/>
              </a:spcAft>
              <a:buFontTx/>
              <a:buChar char="-"/>
            </a:pPr>
            <a:r>
              <a:rPr lang="cs-CZ" dirty="0"/>
              <a:t>Mohu sám rozhodnout o výmazu bez </a:t>
            </a:r>
            <a:r>
              <a:rPr lang="cs-CZ"/>
              <a:t>uvedení důvodu - VOP</a:t>
            </a:r>
            <a:endParaRPr/>
          </a:p>
        </p:txBody>
      </p:sp>
      <p:sp>
        <p:nvSpPr>
          <p:cNvPr id="118" name="Google Shape;118;g19907cdc2c8_0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19907cdc2c8_0_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0" name="Google Shape;130;g19907cdc2c8_0_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426973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19907cdc2c8_0_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0" name="Google Shape;130;g19907cdc2c8_0_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7257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19907cdc2c8_0_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0" name="Google Shape;130;g19907cdc2c8_0_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115647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19907cdc2c8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6" name="Google Shape;136;g19907cdc2c8_0_1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19907cdc2c8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6" name="Google Shape;136;g19907cdc2c8_0_1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374244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19907cdc2c8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6" name="Google Shape;136;g19907cdc2c8_0_1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74956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998bfd7cd7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buFontTx/>
              <a:buChar char="-"/>
            </a:pPr>
            <a:r>
              <a:rPr lang="cs-CZ" dirty="0"/>
              <a:t>z USA + další inspirace</a:t>
            </a:r>
          </a:p>
          <a:p>
            <a:pPr marL="171450" lvl="0" indent="-171450" algn="l" rtl="0">
              <a:spcBef>
                <a:spcPts val="0"/>
              </a:spcBef>
              <a:spcAft>
                <a:spcPts val="0"/>
              </a:spcAft>
              <a:buFontTx/>
              <a:buChar char="-"/>
            </a:pPr>
            <a:endParaRPr lang="cs-CZ" dirty="0"/>
          </a:p>
          <a:p>
            <a:pPr marL="171450" lvl="0" indent="-171450" algn="l" rtl="0">
              <a:spcBef>
                <a:spcPts val="0"/>
              </a:spcBef>
              <a:spcAft>
                <a:spcPts val="0"/>
              </a:spcAft>
              <a:buFontTx/>
              <a:buChar char="-"/>
            </a:pPr>
            <a:endParaRPr lang="cs-CZ" dirty="0"/>
          </a:p>
          <a:p>
            <a:pPr marL="0" lvl="0" indent="0" algn="l" rtl="0">
              <a:spcBef>
                <a:spcPts val="0"/>
              </a:spcBef>
              <a:spcAft>
                <a:spcPts val="0"/>
              </a:spcAft>
              <a:buNone/>
            </a:pPr>
            <a:endParaRPr dirty="0"/>
          </a:p>
        </p:txBody>
      </p:sp>
      <p:sp>
        <p:nvSpPr>
          <p:cNvPr id="70" name="Google Shape;70;g1998bfd7cd7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476586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19907cdc2c8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6" name="Google Shape;136;g19907cdc2c8_0_1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563202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19907cdc2c8_0_1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2" name="Google Shape;142;g19907cdc2c8_0_1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19907cdc2c8_0_1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8" name="Google Shape;148;g19907cdc2c8_0_1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19907cdc2c8_0_1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4" name="Google Shape;154;g19907cdc2c8_0_1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19907cdc2c8_0_1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0" name="Google Shape;160;g19907cdc2c8_0_1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19907cdc2c8_0_1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2" name="Google Shape;172;g19907cdc2c8_0_1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19907cdc2c8_0_1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2" name="Google Shape;172;g19907cdc2c8_0_1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15168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998bfd7cd7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buFontTx/>
              <a:buChar char="-"/>
            </a:pPr>
            <a:r>
              <a:rPr lang="cs-CZ" dirty="0"/>
              <a:t>z USA + další inspirace</a:t>
            </a:r>
          </a:p>
          <a:p>
            <a:pPr marL="171450" lvl="0" indent="-171450" algn="l" rtl="0">
              <a:spcBef>
                <a:spcPts val="0"/>
              </a:spcBef>
              <a:spcAft>
                <a:spcPts val="0"/>
              </a:spcAft>
              <a:buFontTx/>
              <a:buChar char="-"/>
            </a:pPr>
            <a:endParaRPr lang="cs-CZ" dirty="0"/>
          </a:p>
          <a:p>
            <a:pPr marL="171450" lvl="0" indent="-171450" algn="l" rtl="0">
              <a:spcBef>
                <a:spcPts val="0"/>
              </a:spcBef>
              <a:spcAft>
                <a:spcPts val="0"/>
              </a:spcAft>
              <a:buFontTx/>
              <a:buChar char="-"/>
            </a:pPr>
            <a:endParaRPr lang="cs-CZ" dirty="0"/>
          </a:p>
          <a:p>
            <a:pPr marL="0" lvl="0" indent="0" algn="l" rtl="0">
              <a:spcBef>
                <a:spcPts val="0"/>
              </a:spcBef>
              <a:spcAft>
                <a:spcPts val="0"/>
              </a:spcAft>
              <a:buNone/>
            </a:pPr>
            <a:endParaRPr dirty="0"/>
          </a:p>
        </p:txBody>
      </p:sp>
      <p:sp>
        <p:nvSpPr>
          <p:cNvPr id="70" name="Google Shape;70;g1998bfd7cd7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19907cdc2c8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buFontTx/>
              <a:buChar char="-"/>
            </a:pPr>
            <a:r>
              <a:rPr lang="cs-CZ" dirty="0"/>
              <a:t>Rozšiřuje působnost práva EU</a:t>
            </a:r>
          </a:p>
          <a:p>
            <a:pPr marL="171450" lvl="0" indent="-171450">
              <a:buFontTx/>
              <a:buChar char="-"/>
            </a:pPr>
            <a:r>
              <a:rPr lang="cs-CZ" i="1" dirty="0"/>
              <a:t>Existence tohoto podstatného spojení s Unií by se měla předpokládat tehdy, pokud má poskytovatel služeb v Unii provozovnu, a jestliže ne, pokud je počet příjemců služby v jednom či více členských státech významný vzhledem k počtu jejich obyvatel nebo na základě zacílení činností na jeden či více členských států. Zacílení činností na jeden nebo více členských států lze určit na základě všech relevantních okolností, včetně faktorů, jako jsou používání jazyka či měny obecně používaných v daném členském státě nebo možnost objednání výrobků či služeb nebo používání příslušné domény nejvyšší úrovně. Zacílení činností na některý členský stát by mohlo být též odvozeno od dostupnosti aplikace v obchodě s aplikacemi příslušného členského státu, od poskytování místních reklam nebo reklam v jazyce používaném v daném členském státě nebo od řešení vztahů se zákazníky, například poskytováním zákaznického servisu v jazyce obecně používaném v tomto členském státě. Podstatné spojení by se mělo předpokládat i v případě, že poskytovatel služeb zaměřuje své činnosti na jeden nebo více členských států ve smyslu čl. 17 odst. 1 písm. c) nařízení Evropského parlamentu a Rady (EU) č. 1215/2012 </a:t>
            </a:r>
            <a:r>
              <a:rPr lang="cs-CZ" i="1" dirty="0">
                <a:hlinkClick r:id="rId3"/>
              </a:rPr>
              <a:t>(6)</a:t>
            </a:r>
            <a:r>
              <a:rPr lang="cs-CZ" i="1" dirty="0"/>
              <a:t>. Naopak pouhou technickou dostupnost internetové stránky z Unie nelze jen na základě tohoto důvodu pokládat za podstatné spojení s Unií.</a:t>
            </a:r>
            <a:endParaRPr i="1" dirty="0"/>
          </a:p>
        </p:txBody>
      </p:sp>
      <p:sp>
        <p:nvSpPr>
          <p:cNvPr id="76" name="Google Shape;76;g19907cdc2c8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19907cdc2c8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g19907cdc2c8_0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19907cdc2c8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buNone/>
            </a:pPr>
            <a:endParaRPr i="1" dirty="0"/>
          </a:p>
        </p:txBody>
      </p:sp>
      <p:sp>
        <p:nvSpPr>
          <p:cNvPr id="88" name="Google Shape;88;g19907cdc2c8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19907cdc2c8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CZ" dirty="0" err="1"/>
              <a:t>Safe</a:t>
            </a:r>
            <a:r>
              <a:rPr lang="cs-CZ" dirty="0"/>
              <a:t> </a:t>
            </a:r>
            <a:r>
              <a:rPr lang="cs-CZ" dirty="0" err="1"/>
              <a:t>harbour</a:t>
            </a:r>
            <a:endParaRPr lang="cs-CZ" dirty="0"/>
          </a:p>
          <a:p>
            <a:pPr marL="0" lvl="0" indent="0" algn="l" rtl="0">
              <a:spcBef>
                <a:spcPts val="0"/>
              </a:spcBef>
              <a:spcAft>
                <a:spcPts val="0"/>
              </a:spcAft>
              <a:buNone/>
            </a:pPr>
            <a:endParaRPr dirty="0"/>
          </a:p>
        </p:txBody>
      </p:sp>
      <p:sp>
        <p:nvSpPr>
          <p:cNvPr id="100" name="Google Shape;100;g19907cdc2c8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29948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19907cdc2c8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CZ" dirty="0" err="1"/>
              <a:t>Safe</a:t>
            </a:r>
            <a:r>
              <a:rPr lang="cs-CZ" dirty="0"/>
              <a:t> </a:t>
            </a:r>
            <a:r>
              <a:rPr lang="cs-CZ" dirty="0" err="1"/>
              <a:t>harbour</a:t>
            </a:r>
            <a:endParaRPr lang="cs-CZ" dirty="0"/>
          </a:p>
          <a:p>
            <a:pPr marL="0" lvl="0" indent="0" algn="l" rtl="0">
              <a:spcBef>
                <a:spcPts val="0"/>
              </a:spcBef>
              <a:spcAft>
                <a:spcPts val="0"/>
              </a:spcAft>
              <a:buNone/>
            </a:pPr>
            <a:endParaRPr dirty="0"/>
          </a:p>
        </p:txBody>
      </p:sp>
      <p:sp>
        <p:nvSpPr>
          <p:cNvPr id="100" name="Google Shape;100;g19907cdc2c8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19907cdc2c8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buFontTx/>
              <a:buChar char="-"/>
            </a:pPr>
            <a:r>
              <a:rPr lang="cs-CZ" dirty="0"/>
              <a:t>Velmi široké</a:t>
            </a:r>
          </a:p>
          <a:p>
            <a:pPr marL="171450" lvl="0" indent="-171450" algn="l" rtl="0">
              <a:spcBef>
                <a:spcPts val="0"/>
              </a:spcBef>
              <a:spcAft>
                <a:spcPts val="0"/>
              </a:spcAft>
              <a:buFontTx/>
              <a:buChar char="-"/>
            </a:pPr>
            <a:r>
              <a:rPr lang="cs-CZ" dirty="0"/>
              <a:t>Různý přístup v různých státech – ochrana osobnosti</a:t>
            </a:r>
          </a:p>
          <a:p>
            <a:pPr marL="171450" lvl="0" indent="-171450" algn="l" rtl="0">
              <a:spcBef>
                <a:spcPts val="0"/>
              </a:spcBef>
              <a:spcAft>
                <a:spcPts val="0"/>
              </a:spcAft>
              <a:buFontTx/>
              <a:buChar char="-"/>
            </a:pPr>
            <a:r>
              <a:rPr lang="cs-CZ" dirty="0"/>
              <a:t>Otázka </a:t>
            </a:r>
            <a:r>
              <a:rPr lang="cs-CZ" dirty="0" err="1"/>
              <a:t>geolokace</a:t>
            </a:r>
            <a:endParaRPr lang="cs-CZ" dirty="0"/>
          </a:p>
          <a:p>
            <a:pPr marL="171450" lvl="0" indent="-171450">
              <a:buFontTx/>
              <a:buChar char="-"/>
            </a:pPr>
            <a:r>
              <a:rPr lang="cs-CZ" i="1" dirty="0"/>
              <a:t>Podle rozsudku SD EU ve věci C-507/17 Google LLC, právní nástupkyně Google Inc. v. </a:t>
            </a:r>
            <a:r>
              <a:rPr lang="cs-CZ" i="1" dirty="0" err="1"/>
              <a:t>Commission</a:t>
            </a:r>
            <a:r>
              <a:rPr lang="cs-CZ" i="1" dirty="0"/>
              <a:t> </a:t>
            </a:r>
            <a:r>
              <a:rPr lang="cs-CZ" i="1" dirty="0" err="1"/>
              <a:t>nationale</a:t>
            </a:r>
            <a:r>
              <a:rPr lang="cs-CZ" i="1" dirty="0"/>
              <a:t> de </a:t>
            </a:r>
            <a:r>
              <a:rPr lang="cs-CZ" i="1" dirty="0" err="1"/>
              <a:t>l’informatique</a:t>
            </a:r>
            <a:r>
              <a:rPr lang="cs-CZ" i="1" dirty="0"/>
              <a:t> et des </a:t>
            </a:r>
            <a:r>
              <a:rPr lang="cs-CZ" i="1" dirty="0" err="1"/>
              <a:t>libertés</a:t>
            </a:r>
            <a:r>
              <a:rPr lang="cs-CZ" i="1" dirty="0"/>
              <a:t> (CNIL) není provozovatel vyhledávače povinen odstranit odkazy ze všech mutací svého vyhledávače. Má však povinnost odstranit odkazy z mutací pro všechny členské státy a přijmout opatření bránící uživatelům internetu v tom, aby měli z členských států přístup k dotčeným odkazům přítomným v mutacích tohoto vyhledávače pro státy mimo EU.</a:t>
            </a:r>
          </a:p>
          <a:p>
            <a:pPr marL="158750" indent="0">
              <a:buNone/>
            </a:pPr>
            <a:r>
              <a:rPr lang="cs-CZ" dirty="0"/>
              <a:t>C-18/18 (</a:t>
            </a:r>
            <a:r>
              <a:rPr lang="cs-CZ" dirty="0" err="1"/>
              <a:t>Glawischnig-Piesczek</a:t>
            </a:r>
            <a:r>
              <a:rPr lang="cs-CZ" dirty="0"/>
              <a:t>) Pokud tedy dane </a:t>
            </a:r>
            <a:r>
              <a:rPr lang="cs-CZ" dirty="0" err="1"/>
              <a:t>soudni</a:t>
            </a:r>
            <a:r>
              <a:rPr lang="cs-CZ" dirty="0"/>
              <a:t> opatřeni </a:t>
            </a:r>
            <a:r>
              <a:rPr lang="cs-CZ" dirty="0" err="1"/>
              <a:t>uklada</a:t>
            </a:r>
            <a:r>
              <a:rPr lang="cs-CZ" dirty="0"/>
              <a:t> dostatečně </a:t>
            </a:r>
            <a:r>
              <a:rPr lang="cs-CZ" dirty="0" err="1"/>
              <a:t>konkretně</a:t>
            </a:r>
            <a:r>
              <a:rPr lang="cs-CZ" dirty="0"/>
              <a:t> vymezeny </a:t>
            </a:r>
            <a:r>
              <a:rPr lang="pl-PL" dirty="0"/>
              <a:t>stejny či rovnocenny obsah, ktery ma byt odstraněn, tak aby poskytovatel </a:t>
            </a:r>
            <a:r>
              <a:rPr lang="cs-CZ" dirty="0"/>
              <a:t>nebyl nucen uvedeny obsah samostatně posuzovat, </a:t>
            </a:r>
            <a:r>
              <a:rPr lang="cs-CZ" dirty="0" err="1"/>
              <a:t>neni</a:t>
            </a:r>
            <a:r>
              <a:rPr lang="cs-CZ" dirty="0"/>
              <a:t> </a:t>
            </a:r>
            <a:r>
              <a:rPr lang="cs-CZ" dirty="0" err="1"/>
              <a:t>nepřiměřene</a:t>
            </a:r>
            <a:r>
              <a:rPr lang="cs-CZ" dirty="0"/>
              <a:t> soudem požadovat, aby poskytovatel </a:t>
            </a:r>
            <a:r>
              <a:rPr lang="cs-CZ" dirty="0" err="1"/>
              <a:t>hostingu</a:t>
            </a:r>
            <a:r>
              <a:rPr lang="cs-CZ" dirty="0"/>
              <a:t> v tomto rozsahu </a:t>
            </a:r>
            <a:r>
              <a:rPr lang="cs-CZ" dirty="0" err="1"/>
              <a:t>provaděl</a:t>
            </a:r>
            <a:r>
              <a:rPr lang="cs-CZ" dirty="0"/>
              <a:t> dohled a </a:t>
            </a:r>
            <a:r>
              <a:rPr lang="cs-CZ" dirty="0" err="1"/>
              <a:t>vyhledavani</a:t>
            </a:r>
            <a:r>
              <a:rPr lang="cs-CZ" dirty="0"/>
              <a:t> </a:t>
            </a:r>
            <a:r>
              <a:rPr lang="cs-CZ" dirty="0" err="1"/>
              <a:t>daneho</a:t>
            </a:r>
            <a:r>
              <a:rPr lang="cs-CZ" dirty="0"/>
              <a:t> obsahu v </a:t>
            </a:r>
            <a:r>
              <a:rPr lang="cs-CZ" dirty="0" err="1"/>
              <a:t>ramci</a:t>
            </a:r>
            <a:r>
              <a:rPr lang="cs-CZ" dirty="0"/>
              <a:t> </a:t>
            </a:r>
            <a:r>
              <a:rPr lang="cs-CZ" dirty="0" err="1"/>
              <a:t>svych</a:t>
            </a:r>
            <a:r>
              <a:rPr lang="cs-CZ" dirty="0"/>
              <a:t> (</a:t>
            </a:r>
            <a:r>
              <a:rPr lang="cs-CZ" dirty="0" err="1"/>
              <a:t>automatizovanych</a:t>
            </a:r>
            <a:r>
              <a:rPr lang="cs-CZ" dirty="0"/>
              <a:t>) kapacit.23</a:t>
            </a:r>
            <a:endParaRPr i="1" dirty="0"/>
          </a:p>
        </p:txBody>
      </p:sp>
      <p:sp>
        <p:nvSpPr>
          <p:cNvPr id="106" name="Google Shape;106;g19907cdc2c8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Úvodní snímek" type="title">
  <p:cSld name="TITLE">
    <p:spTree>
      <p:nvGrpSpPr>
        <p:cNvPr id="1" name="Shape 11"/>
        <p:cNvGrpSpPr/>
        <p:nvPr/>
      </p:nvGrpSpPr>
      <p:grpSpPr>
        <a:xfrm>
          <a:off x="0" y="0"/>
          <a:ext cx="0" cy="0"/>
          <a:chOff x="0" y="0"/>
          <a:chExt cx="0" cy="0"/>
        </a:xfrm>
      </p:grpSpPr>
      <p:sp>
        <p:nvSpPr>
          <p:cNvPr id="12" name="Google Shape;12;p8"/>
          <p:cNvSpPr txBox="1">
            <a:spLocks noGrp="1"/>
          </p:cNvSpPr>
          <p:nvPr>
            <p:ph type="ctrTitle"/>
          </p:nvPr>
        </p:nvSpPr>
        <p:spPr>
          <a:xfrm>
            <a:off x="1524181" y="1850788"/>
            <a:ext cx="9143643" cy="1085334"/>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rgbClr val="38AAE1"/>
              </a:buClr>
              <a:buSzPts val="4400"/>
              <a:buFont typeface="Arial"/>
              <a:buNone/>
              <a:defRPr sz="4400" b="1">
                <a:solidFill>
                  <a:srgbClr val="38AAE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8"/>
          <p:cNvSpPr txBox="1">
            <a:spLocks noGrp="1"/>
          </p:cNvSpPr>
          <p:nvPr>
            <p:ph type="subTitle" idx="1"/>
          </p:nvPr>
        </p:nvSpPr>
        <p:spPr>
          <a:xfrm>
            <a:off x="1524181" y="3602558"/>
            <a:ext cx="9143643" cy="1085334"/>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rgbClr val="868585"/>
              </a:buClr>
              <a:buSzPts val="2400"/>
              <a:buNone/>
              <a:defRPr sz="2400" b="0">
                <a:solidFill>
                  <a:srgbClr val="868585"/>
                </a:solidFill>
                <a:latin typeface="Arial"/>
                <a:ea typeface="Arial"/>
                <a:cs typeface="Arial"/>
                <a:sym typeface="Arial"/>
              </a:defRPr>
            </a:lvl1pPr>
            <a:lvl2pPr lvl="1" algn="ctr">
              <a:lnSpc>
                <a:spcPct val="90000"/>
              </a:lnSpc>
              <a:spcBef>
                <a:spcPts val="501"/>
              </a:spcBef>
              <a:spcAft>
                <a:spcPts val="0"/>
              </a:spcAft>
              <a:buClr>
                <a:srgbClr val="454545"/>
              </a:buClr>
              <a:buSzPts val="1999"/>
              <a:buNone/>
              <a:defRPr sz="1999"/>
            </a:lvl2pPr>
            <a:lvl3pPr lvl="2" algn="ctr">
              <a:lnSpc>
                <a:spcPct val="90000"/>
              </a:lnSpc>
              <a:spcBef>
                <a:spcPts val="501"/>
              </a:spcBef>
              <a:spcAft>
                <a:spcPts val="0"/>
              </a:spcAft>
              <a:buClr>
                <a:srgbClr val="454545"/>
              </a:buClr>
              <a:buSzPts val="1800"/>
              <a:buNone/>
              <a:defRPr sz="1800"/>
            </a:lvl3pPr>
            <a:lvl4pPr lvl="3" algn="ctr">
              <a:lnSpc>
                <a:spcPct val="90000"/>
              </a:lnSpc>
              <a:spcBef>
                <a:spcPts val="501"/>
              </a:spcBef>
              <a:spcAft>
                <a:spcPts val="0"/>
              </a:spcAft>
              <a:buClr>
                <a:srgbClr val="454545"/>
              </a:buClr>
              <a:buSzPts val="1600"/>
              <a:buNone/>
              <a:defRPr sz="1600"/>
            </a:lvl4pPr>
            <a:lvl5pPr lvl="4" algn="ctr">
              <a:lnSpc>
                <a:spcPct val="90000"/>
              </a:lnSpc>
              <a:spcBef>
                <a:spcPts val="501"/>
              </a:spcBef>
              <a:spcAft>
                <a:spcPts val="0"/>
              </a:spcAft>
              <a:buClr>
                <a:srgbClr val="454545"/>
              </a:buClr>
              <a:buSzPts val="1600"/>
              <a:buNone/>
              <a:defRPr sz="1600"/>
            </a:lvl5pPr>
            <a:lvl6pPr lvl="5" algn="ctr">
              <a:lnSpc>
                <a:spcPct val="90000"/>
              </a:lnSpc>
              <a:spcBef>
                <a:spcPts val="501"/>
              </a:spcBef>
              <a:spcAft>
                <a:spcPts val="0"/>
              </a:spcAft>
              <a:buClr>
                <a:schemeClr val="dk1"/>
              </a:buClr>
              <a:buSzPts val="1600"/>
              <a:buNone/>
              <a:defRPr sz="1600"/>
            </a:lvl6pPr>
            <a:lvl7pPr lvl="6" algn="ctr">
              <a:lnSpc>
                <a:spcPct val="90000"/>
              </a:lnSpc>
              <a:spcBef>
                <a:spcPts val="501"/>
              </a:spcBef>
              <a:spcAft>
                <a:spcPts val="0"/>
              </a:spcAft>
              <a:buClr>
                <a:schemeClr val="dk1"/>
              </a:buClr>
              <a:buSzPts val="1600"/>
              <a:buNone/>
              <a:defRPr sz="1600"/>
            </a:lvl7pPr>
            <a:lvl8pPr lvl="7" algn="ctr">
              <a:lnSpc>
                <a:spcPct val="90000"/>
              </a:lnSpc>
              <a:spcBef>
                <a:spcPts val="501"/>
              </a:spcBef>
              <a:spcAft>
                <a:spcPts val="0"/>
              </a:spcAft>
              <a:buClr>
                <a:schemeClr val="dk1"/>
              </a:buClr>
              <a:buSzPts val="1600"/>
              <a:buNone/>
              <a:defRPr sz="1600"/>
            </a:lvl8pPr>
            <a:lvl9pPr lvl="8" algn="ctr">
              <a:lnSpc>
                <a:spcPct val="90000"/>
              </a:lnSpc>
              <a:spcBef>
                <a:spcPts val="501"/>
              </a:spcBef>
              <a:spcAft>
                <a:spcPts val="0"/>
              </a:spcAft>
              <a:buClr>
                <a:schemeClr val="dk1"/>
              </a:buClr>
              <a:buSzPts val="1600"/>
              <a:buNone/>
              <a:defRPr sz="1600"/>
            </a:lvl9pPr>
          </a:lstStyle>
          <a:p>
            <a:endParaRPr/>
          </a:p>
        </p:txBody>
      </p:sp>
      <p:sp>
        <p:nvSpPr>
          <p:cNvPr id="14" name="Google Shape;14;p8"/>
          <p:cNvSpPr txBox="1">
            <a:spLocks noGrp="1"/>
          </p:cNvSpPr>
          <p:nvPr>
            <p:ph type="dt" idx="10"/>
          </p:nvPr>
        </p:nvSpPr>
        <p:spPr>
          <a:xfrm>
            <a:off x="838516" y="6356614"/>
            <a:ext cx="2742663" cy="36425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8"/>
          <p:cNvSpPr txBox="1">
            <a:spLocks noGrp="1"/>
          </p:cNvSpPr>
          <p:nvPr>
            <p:ph type="sldNum" idx="12"/>
          </p:nvPr>
        </p:nvSpPr>
        <p:spPr>
          <a:xfrm>
            <a:off x="8610826" y="6356614"/>
            <a:ext cx="2742663" cy="36425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199" b="0" i="0" u="none" strike="noStrike" cap="none">
                <a:solidFill>
                  <a:schemeClr val="lt2"/>
                </a:solidFill>
                <a:latin typeface="Calibri"/>
                <a:ea typeface="Calibri"/>
                <a:cs typeface="Calibri"/>
                <a:sym typeface="Calibri"/>
              </a:defRPr>
            </a:lvl1pPr>
            <a:lvl2pPr marL="0" lvl="1" indent="0" algn="r">
              <a:spcBef>
                <a:spcPts val="0"/>
              </a:spcBef>
              <a:buNone/>
              <a:defRPr sz="1199" b="0" i="0" u="none" strike="noStrike" cap="none">
                <a:solidFill>
                  <a:schemeClr val="lt2"/>
                </a:solidFill>
                <a:latin typeface="Calibri"/>
                <a:ea typeface="Calibri"/>
                <a:cs typeface="Calibri"/>
                <a:sym typeface="Calibri"/>
              </a:defRPr>
            </a:lvl2pPr>
            <a:lvl3pPr marL="0" lvl="2" indent="0" algn="r">
              <a:spcBef>
                <a:spcPts val="0"/>
              </a:spcBef>
              <a:buNone/>
              <a:defRPr sz="1199" b="0" i="0" u="none" strike="noStrike" cap="none">
                <a:solidFill>
                  <a:schemeClr val="lt2"/>
                </a:solidFill>
                <a:latin typeface="Calibri"/>
                <a:ea typeface="Calibri"/>
                <a:cs typeface="Calibri"/>
                <a:sym typeface="Calibri"/>
              </a:defRPr>
            </a:lvl3pPr>
            <a:lvl4pPr marL="0" lvl="3" indent="0" algn="r">
              <a:spcBef>
                <a:spcPts val="0"/>
              </a:spcBef>
              <a:buNone/>
              <a:defRPr sz="1199" b="0" i="0" u="none" strike="noStrike" cap="none">
                <a:solidFill>
                  <a:schemeClr val="lt2"/>
                </a:solidFill>
                <a:latin typeface="Calibri"/>
                <a:ea typeface="Calibri"/>
                <a:cs typeface="Calibri"/>
                <a:sym typeface="Calibri"/>
              </a:defRPr>
            </a:lvl4pPr>
            <a:lvl5pPr marL="0" lvl="4" indent="0" algn="r">
              <a:spcBef>
                <a:spcPts val="0"/>
              </a:spcBef>
              <a:buNone/>
              <a:defRPr sz="1199" b="0" i="0" u="none" strike="noStrike" cap="none">
                <a:solidFill>
                  <a:schemeClr val="lt2"/>
                </a:solidFill>
                <a:latin typeface="Calibri"/>
                <a:ea typeface="Calibri"/>
                <a:cs typeface="Calibri"/>
                <a:sym typeface="Calibri"/>
              </a:defRPr>
            </a:lvl5pPr>
            <a:lvl6pPr marL="0" lvl="5" indent="0" algn="r">
              <a:spcBef>
                <a:spcPts val="0"/>
              </a:spcBef>
              <a:buNone/>
              <a:defRPr sz="1199" b="0" i="0" u="none" strike="noStrike" cap="none">
                <a:solidFill>
                  <a:schemeClr val="lt2"/>
                </a:solidFill>
                <a:latin typeface="Calibri"/>
                <a:ea typeface="Calibri"/>
                <a:cs typeface="Calibri"/>
                <a:sym typeface="Calibri"/>
              </a:defRPr>
            </a:lvl6pPr>
            <a:lvl7pPr marL="0" lvl="6" indent="0" algn="r">
              <a:spcBef>
                <a:spcPts val="0"/>
              </a:spcBef>
              <a:buNone/>
              <a:defRPr sz="1199" b="0" i="0" u="none" strike="noStrike" cap="none">
                <a:solidFill>
                  <a:schemeClr val="lt2"/>
                </a:solidFill>
                <a:latin typeface="Calibri"/>
                <a:ea typeface="Calibri"/>
                <a:cs typeface="Calibri"/>
                <a:sym typeface="Calibri"/>
              </a:defRPr>
            </a:lvl7pPr>
            <a:lvl8pPr marL="0" lvl="7" indent="0" algn="r">
              <a:spcBef>
                <a:spcPts val="0"/>
              </a:spcBef>
              <a:buNone/>
              <a:defRPr sz="1199" b="0" i="0" u="none" strike="noStrike" cap="none">
                <a:solidFill>
                  <a:schemeClr val="lt2"/>
                </a:solidFill>
                <a:latin typeface="Calibri"/>
                <a:ea typeface="Calibri"/>
                <a:cs typeface="Calibri"/>
                <a:sym typeface="Calibri"/>
              </a:defRPr>
            </a:lvl8pPr>
            <a:lvl9pPr marL="0" lvl="8" indent="0" algn="r">
              <a:spcBef>
                <a:spcPts val="0"/>
              </a:spcBef>
              <a:buNone/>
              <a:defRPr sz="1199" b="0" i="0" u="none" strike="noStrike" cap="none">
                <a:solidFill>
                  <a:schemeClr val="lt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pic>
        <p:nvPicPr>
          <p:cNvPr id="16" name="Google Shape;16;p8"/>
          <p:cNvPicPr preferRelativeResize="0"/>
          <p:nvPr/>
        </p:nvPicPr>
        <p:blipFill rotWithShape="1">
          <a:blip r:embed="rId2">
            <a:alphaModFix/>
          </a:blip>
          <a:srcRect/>
          <a:stretch/>
        </p:blipFill>
        <p:spPr>
          <a:xfrm>
            <a:off x="0" y="5683791"/>
            <a:ext cx="12192000" cy="324480"/>
          </a:xfrm>
          <a:prstGeom prst="rect">
            <a:avLst/>
          </a:prstGeom>
          <a:noFill/>
          <a:ln>
            <a:noFill/>
          </a:ln>
        </p:spPr>
      </p:pic>
      <p:pic>
        <p:nvPicPr>
          <p:cNvPr id="17" name="Google Shape;17;p8"/>
          <p:cNvPicPr preferRelativeResize="0"/>
          <p:nvPr/>
        </p:nvPicPr>
        <p:blipFill rotWithShape="1">
          <a:blip r:embed="rId3">
            <a:alphaModFix/>
          </a:blip>
          <a:srcRect/>
          <a:stretch/>
        </p:blipFill>
        <p:spPr>
          <a:xfrm>
            <a:off x="0" y="1159590"/>
            <a:ext cx="12192000" cy="66427"/>
          </a:xfrm>
          <a:prstGeom prst="rect">
            <a:avLst/>
          </a:prstGeom>
          <a:noFill/>
          <a:ln>
            <a:noFill/>
          </a:ln>
        </p:spPr>
      </p:pic>
      <p:pic>
        <p:nvPicPr>
          <p:cNvPr id="18" name="Google Shape;18;p8"/>
          <p:cNvPicPr preferRelativeResize="0"/>
          <p:nvPr/>
        </p:nvPicPr>
        <p:blipFill rotWithShape="1">
          <a:blip r:embed="rId4">
            <a:alphaModFix/>
          </a:blip>
          <a:srcRect/>
          <a:stretch/>
        </p:blipFill>
        <p:spPr>
          <a:xfrm>
            <a:off x="546131" y="442041"/>
            <a:ext cx="1532609" cy="435636"/>
          </a:xfrm>
          <a:prstGeom prst="rect">
            <a:avLst/>
          </a:prstGeom>
          <a:noFill/>
          <a:ln>
            <a:noFill/>
          </a:ln>
        </p:spPr>
      </p:pic>
      <p:pic>
        <p:nvPicPr>
          <p:cNvPr id="19" name="Google Shape;19;p8"/>
          <p:cNvPicPr preferRelativeResize="0"/>
          <p:nvPr/>
        </p:nvPicPr>
        <p:blipFill rotWithShape="1">
          <a:blip r:embed="rId5">
            <a:alphaModFix/>
          </a:blip>
          <a:srcRect/>
          <a:stretch/>
        </p:blipFill>
        <p:spPr>
          <a:xfrm>
            <a:off x="10729032" y="242213"/>
            <a:ext cx="809710" cy="63546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Nadpis a obsah" type="obj">
  <p:cSld name="OBJECT">
    <p:spTree>
      <p:nvGrpSpPr>
        <p:cNvPr id="1" name="Shape 20"/>
        <p:cNvGrpSpPr/>
        <p:nvPr/>
      </p:nvGrpSpPr>
      <p:grpSpPr>
        <a:xfrm>
          <a:off x="0" y="0"/>
          <a:ext cx="0" cy="0"/>
          <a:chOff x="0" y="0"/>
          <a:chExt cx="0" cy="0"/>
        </a:xfrm>
      </p:grpSpPr>
      <p:sp>
        <p:nvSpPr>
          <p:cNvPr id="21" name="Google Shape;21;p9"/>
          <p:cNvSpPr txBox="1">
            <a:spLocks noGrp="1"/>
          </p:cNvSpPr>
          <p:nvPr>
            <p:ph type="title"/>
          </p:nvPr>
        </p:nvSpPr>
        <p:spPr>
          <a:xfrm>
            <a:off x="2299873" y="365685"/>
            <a:ext cx="7592255" cy="793904"/>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38AAE1"/>
              </a:buClr>
              <a:buSzPts val="2799"/>
              <a:buFont typeface="Arial"/>
              <a:buNone/>
              <a:defRPr sz="2799" b="1">
                <a:solidFill>
                  <a:srgbClr val="38AAE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 name="Google Shape;22;p9"/>
          <p:cNvSpPr txBox="1">
            <a:spLocks noGrp="1"/>
          </p:cNvSpPr>
          <p:nvPr>
            <p:ph type="body" idx="1"/>
          </p:nvPr>
        </p:nvSpPr>
        <p:spPr>
          <a:xfrm>
            <a:off x="1085639" y="1441501"/>
            <a:ext cx="10020723" cy="4735128"/>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1000"/>
              </a:spcBef>
              <a:spcAft>
                <a:spcPts val="0"/>
              </a:spcAft>
              <a:buClr>
                <a:srgbClr val="38AAE1"/>
              </a:buClr>
              <a:buSzPts val="2400"/>
              <a:buChar char="•"/>
              <a:defRPr sz="2400" b="0">
                <a:solidFill>
                  <a:srgbClr val="38AAE1"/>
                </a:solidFill>
                <a:latin typeface="Arial"/>
                <a:ea typeface="Arial"/>
                <a:cs typeface="Arial"/>
                <a:sym typeface="Arial"/>
              </a:defRPr>
            </a:lvl1pPr>
            <a:lvl2pPr marL="914400" lvl="1" indent="-381000" algn="l">
              <a:lnSpc>
                <a:spcPct val="90000"/>
              </a:lnSpc>
              <a:spcBef>
                <a:spcPts val="501"/>
              </a:spcBef>
              <a:spcAft>
                <a:spcPts val="0"/>
              </a:spcAft>
              <a:buClr>
                <a:srgbClr val="808184"/>
              </a:buClr>
              <a:buSzPts val="2400"/>
              <a:buChar char="•"/>
              <a:defRPr sz="2400" b="0">
                <a:solidFill>
                  <a:srgbClr val="808184"/>
                </a:solidFill>
                <a:latin typeface="Arial"/>
                <a:ea typeface="Arial"/>
                <a:cs typeface="Arial"/>
                <a:sym typeface="Arial"/>
              </a:defRPr>
            </a:lvl2pPr>
            <a:lvl3pPr marL="1371600" lvl="2" indent="-381000" algn="l">
              <a:lnSpc>
                <a:spcPct val="90000"/>
              </a:lnSpc>
              <a:spcBef>
                <a:spcPts val="501"/>
              </a:spcBef>
              <a:spcAft>
                <a:spcPts val="0"/>
              </a:spcAft>
              <a:buClr>
                <a:srgbClr val="808184"/>
              </a:buClr>
              <a:buSzPts val="2400"/>
              <a:buChar char="•"/>
              <a:defRPr sz="2400" b="0">
                <a:solidFill>
                  <a:srgbClr val="808184"/>
                </a:solidFill>
                <a:latin typeface="Arial"/>
                <a:ea typeface="Arial"/>
                <a:cs typeface="Arial"/>
                <a:sym typeface="Arial"/>
              </a:defRPr>
            </a:lvl3pPr>
            <a:lvl4pPr marL="1828800" lvl="3" indent="-381000" algn="l">
              <a:lnSpc>
                <a:spcPct val="90000"/>
              </a:lnSpc>
              <a:spcBef>
                <a:spcPts val="501"/>
              </a:spcBef>
              <a:spcAft>
                <a:spcPts val="0"/>
              </a:spcAft>
              <a:buClr>
                <a:srgbClr val="808184"/>
              </a:buClr>
              <a:buSzPts val="2400"/>
              <a:buChar char="•"/>
              <a:defRPr sz="2400" b="0">
                <a:solidFill>
                  <a:srgbClr val="808184"/>
                </a:solidFill>
                <a:latin typeface="Arial"/>
                <a:ea typeface="Arial"/>
                <a:cs typeface="Arial"/>
                <a:sym typeface="Arial"/>
              </a:defRPr>
            </a:lvl4pPr>
            <a:lvl5pPr marL="2286000" lvl="4" indent="-381000" algn="l">
              <a:lnSpc>
                <a:spcPct val="90000"/>
              </a:lnSpc>
              <a:spcBef>
                <a:spcPts val="501"/>
              </a:spcBef>
              <a:spcAft>
                <a:spcPts val="0"/>
              </a:spcAft>
              <a:buClr>
                <a:srgbClr val="808184"/>
              </a:buClr>
              <a:buSzPts val="2400"/>
              <a:buChar char="•"/>
              <a:defRPr sz="2400" b="0">
                <a:solidFill>
                  <a:srgbClr val="808184"/>
                </a:solidFill>
                <a:latin typeface="Arial"/>
                <a:ea typeface="Arial"/>
                <a:cs typeface="Arial"/>
                <a:sym typeface="Arial"/>
              </a:defRPr>
            </a:lvl5pPr>
            <a:lvl6pPr marL="2743200" lvl="5" indent="-342900" algn="l">
              <a:lnSpc>
                <a:spcPct val="90000"/>
              </a:lnSpc>
              <a:spcBef>
                <a:spcPts val="501"/>
              </a:spcBef>
              <a:spcAft>
                <a:spcPts val="0"/>
              </a:spcAft>
              <a:buClr>
                <a:schemeClr val="dk1"/>
              </a:buClr>
              <a:buSzPts val="1800"/>
              <a:buChar char="•"/>
              <a:defRPr/>
            </a:lvl6pPr>
            <a:lvl7pPr marL="3200400" lvl="6" indent="-342900" algn="l">
              <a:lnSpc>
                <a:spcPct val="90000"/>
              </a:lnSpc>
              <a:spcBef>
                <a:spcPts val="501"/>
              </a:spcBef>
              <a:spcAft>
                <a:spcPts val="0"/>
              </a:spcAft>
              <a:buClr>
                <a:schemeClr val="dk1"/>
              </a:buClr>
              <a:buSzPts val="1800"/>
              <a:buChar char="•"/>
              <a:defRPr/>
            </a:lvl7pPr>
            <a:lvl8pPr marL="3657600" lvl="7" indent="-342900" algn="l">
              <a:lnSpc>
                <a:spcPct val="90000"/>
              </a:lnSpc>
              <a:spcBef>
                <a:spcPts val="501"/>
              </a:spcBef>
              <a:spcAft>
                <a:spcPts val="0"/>
              </a:spcAft>
              <a:buClr>
                <a:schemeClr val="dk1"/>
              </a:buClr>
              <a:buSzPts val="1800"/>
              <a:buChar char="•"/>
              <a:defRPr/>
            </a:lvl8pPr>
            <a:lvl9pPr marL="4114800" lvl="8" indent="-342900" algn="l">
              <a:lnSpc>
                <a:spcPct val="90000"/>
              </a:lnSpc>
              <a:spcBef>
                <a:spcPts val="501"/>
              </a:spcBef>
              <a:spcAft>
                <a:spcPts val="0"/>
              </a:spcAft>
              <a:buClr>
                <a:schemeClr val="dk1"/>
              </a:buClr>
              <a:buSzPts val="1800"/>
              <a:buChar char="•"/>
              <a:defRPr/>
            </a:lvl9pPr>
          </a:lstStyle>
          <a:p>
            <a:endParaRPr/>
          </a:p>
        </p:txBody>
      </p:sp>
      <p:sp>
        <p:nvSpPr>
          <p:cNvPr id="23" name="Google Shape;23;p9"/>
          <p:cNvSpPr txBox="1">
            <a:spLocks noGrp="1"/>
          </p:cNvSpPr>
          <p:nvPr>
            <p:ph type="dt" idx="10"/>
          </p:nvPr>
        </p:nvSpPr>
        <p:spPr>
          <a:xfrm>
            <a:off x="838516" y="6356614"/>
            <a:ext cx="2742663" cy="36425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9"/>
          <p:cNvSpPr txBox="1">
            <a:spLocks noGrp="1"/>
          </p:cNvSpPr>
          <p:nvPr>
            <p:ph type="ftr" idx="11"/>
          </p:nvPr>
        </p:nvSpPr>
        <p:spPr>
          <a:xfrm>
            <a:off x="4038288" y="6356614"/>
            <a:ext cx="4115424" cy="36425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9"/>
          <p:cNvSpPr txBox="1">
            <a:spLocks noGrp="1"/>
          </p:cNvSpPr>
          <p:nvPr>
            <p:ph type="sldNum" idx="12"/>
          </p:nvPr>
        </p:nvSpPr>
        <p:spPr>
          <a:xfrm>
            <a:off x="8610826" y="6356614"/>
            <a:ext cx="2742663" cy="36425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199" b="0" i="0" u="none" strike="noStrike" cap="none">
                <a:solidFill>
                  <a:schemeClr val="lt2"/>
                </a:solidFill>
                <a:latin typeface="Calibri"/>
                <a:ea typeface="Calibri"/>
                <a:cs typeface="Calibri"/>
                <a:sym typeface="Calibri"/>
              </a:defRPr>
            </a:lvl1pPr>
            <a:lvl2pPr marL="0" lvl="1" indent="0" algn="r">
              <a:spcBef>
                <a:spcPts val="0"/>
              </a:spcBef>
              <a:buNone/>
              <a:defRPr sz="1199" b="0" i="0" u="none" strike="noStrike" cap="none">
                <a:solidFill>
                  <a:schemeClr val="lt2"/>
                </a:solidFill>
                <a:latin typeface="Calibri"/>
                <a:ea typeface="Calibri"/>
                <a:cs typeface="Calibri"/>
                <a:sym typeface="Calibri"/>
              </a:defRPr>
            </a:lvl2pPr>
            <a:lvl3pPr marL="0" lvl="2" indent="0" algn="r">
              <a:spcBef>
                <a:spcPts val="0"/>
              </a:spcBef>
              <a:buNone/>
              <a:defRPr sz="1199" b="0" i="0" u="none" strike="noStrike" cap="none">
                <a:solidFill>
                  <a:schemeClr val="lt2"/>
                </a:solidFill>
                <a:latin typeface="Calibri"/>
                <a:ea typeface="Calibri"/>
                <a:cs typeface="Calibri"/>
                <a:sym typeface="Calibri"/>
              </a:defRPr>
            </a:lvl3pPr>
            <a:lvl4pPr marL="0" lvl="3" indent="0" algn="r">
              <a:spcBef>
                <a:spcPts val="0"/>
              </a:spcBef>
              <a:buNone/>
              <a:defRPr sz="1199" b="0" i="0" u="none" strike="noStrike" cap="none">
                <a:solidFill>
                  <a:schemeClr val="lt2"/>
                </a:solidFill>
                <a:latin typeface="Calibri"/>
                <a:ea typeface="Calibri"/>
                <a:cs typeface="Calibri"/>
                <a:sym typeface="Calibri"/>
              </a:defRPr>
            </a:lvl4pPr>
            <a:lvl5pPr marL="0" lvl="4" indent="0" algn="r">
              <a:spcBef>
                <a:spcPts val="0"/>
              </a:spcBef>
              <a:buNone/>
              <a:defRPr sz="1199" b="0" i="0" u="none" strike="noStrike" cap="none">
                <a:solidFill>
                  <a:schemeClr val="lt2"/>
                </a:solidFill>
                <a:latin typeface="Calibri"/>
                <a:ea typeface="Calibri"/>
                <a:cs typeface="Calibri"/>
                <a:sym typeface="Calibri"/>
              </a:defRPr>
            </a:lvl5pPr>
            <a:lvl6pPr marL="0" lvl="5" indent="0" algn="r">
              <a:spcBef>
                <a:spcPts val="0"/>
              </a:spcBef>
              <a:buNone/>
              <a:defRPr sz="1199" b="0" i="0" u="none" strike="noStrike" cap="none">
                <a:solidFill>
                  <a:schemeClr val="lt2"/>
                </a:solidFill>
                <a:latin typeface="Calibri"/>
                <a:ea typeface="Calibri"/>
                <a:cs typeface="Calibri"/>
                <a:sym typeface="Calibri"/>
              </a:defRPr>
            </a:lvl6pPr>
            <a:lvl7pPr marL="0" lvl="6" indent="0" algn="r">
              <a:spcBef>
                <a:spcPts val="0"/>
              </a:spcBef>
              <a:buNone/>
              <a:defRPr sz="1199" b="0" i="0" u="none" strike="noStrike" cap="none">
                <a:solidFill>
                  <a:schemeClr val="lt2"/>
                </a:solidFill>
                <a:latin typeface="Calibri"/>
                <a:ea typeface="Calibri"/>
                <a:cs typeface="Calibri"/>
                <a:sym typeface="Calibri"/>
              </a:defRPr>
            </a:lvl7pPr>
            <a:lvl8pPr marL="0" lvl="7" indent="0" algn="r">
              <a:spcBef>
                <a:spcPts val="0"/>
              </a:spcBef>
              <a:buNone/>
              <a:defRPr sz="1199" b="0" i="0" u="none" strike="noStrike" cap="none">
                <a:solidFill>
                  <a:schemeClr val="lt2"/>
                </a:solidFill>
                <a:latin typeface="Calibri"/>
                <a:ea typeface="Calibri"/>
                <a:cs typeface="Calibri"/>
                <a:sym typeface="Calibri"/>
              </a:defRPr>
            </a:lvl8pPr>
            <a:lvl9pPr marL="0" lvl="8" indent="0" algn="r">
              <a:spcBef>
                <a:spcPts val="0"/>
              </a:spcBef>
              <a:buNone/>
              <a:defRPr sz="1199" b="0" i="0" u="none" strike="noStrike" cap="none">
                <a:solidFill>
                  <a:schemeClr val="lt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pic>
        <p:nvPicPr>
          <p:cNvPr id="26" name="Google Shape;26;p9"/>
          <p:cNvPicPr preferRelativeResize="0"/>
          <p:nvPr/>
        </p:nvPicPr>
        <p:blipFill rotWithShape="1">
          <a:blip r:embed="rId2">
            <a:alphaModFix/>
          </a:blip>
          <a:srcRect/>
          <a:stretch/>
        </p:blipFill>
        <p:spPr>
          <a:xfrm>
            <a:off x="0" y="1159590"/>
            <a:ext cx="12192000" cy="66427"/>
          </a:xfrm>
          <a:prstGeom prst="rect">
            <a:avLst/>
          </a:prstGeom>
          <a:noFill/>
          <a:ln>
            <a:noFill/>
          </a:ln>
        </p:spPr>
      </p:pic>
      <p:pic>
        <p:nvPicPr>
          <p:cNvPr id="27" name="Google Shape;27;p9"/>
          <p:cNvPicPr preferRelativeResize="0"/>
          <p:nvPr/>
        </p:nvPicPr>
        <p:blipFill rotWithShape="1">
          <a:blip r:embed="rId3">
            <a:alphaModFix/>
          </a:blip>
          <a:srcRect/>
          <a:stretch/>
        </p:blipFill>
        <p:spPr>
          <a:xfrm>
            <a:off x="546131" y="442041"/>
            <a:ext cx="1532609" cy="435636"/>
          </a:xfrm>
          <a:prstGeom prst="rect">
            <a:avLst/>
          </a:prstGeom>
          <a:noFill/>
          <a:ln>
            <a:noFill/>
          </a:ln>
        </p:spPr>
      </p:pic>
      <p:pic>
        <p:nvPicPr>
          <p:cNvPr id="28" name="Google Shape;28;p9"/>
          <p:cNvPicPr preferRelativeResize="0"/>
          <p:nvPr/>
        </p:nvPicPr>
        <p:blipFill rotWithShape="1">
          <a:blip r:embed="rId4">
            <a:alphaModFix/>
          </a:blip>
          <a:srcRect/>
          <a:stretch/>
        </p:blipFill>
        <p:spPr>
          <a:xfrm>
            <a:off x="10729032" y="242213"/>
            <a:ext cx="809710" cy="635460"/>
          </a:xfrm>
          <a:prstGeom prst="rect">
            <a:avLst/>
          </a:prstGeom>
          <a:noFill/>
          <a:ln>
            <a:noFill/>
          </a:ln>
        </p:spPr>
      </p:pic>
      <p:pic>
        <p:nvPicPr>
          <p:cNvPr id="29" name="Google Shape;29;p9"/>
          <p:cNvPicPr preferRelativeResize="0"/>
          <p:nvPr/>
        </p:nvPicPr>
        <p:blipFill rotWithShape="1">
          <a:blip r:embed="rId5">
            <a:alphaModFix/>
          </a:blip>
          <a:srcRect/>
          <a:stretch/>
        </p:blipFill>
        <p:spPr>
          <a:xfrm>
            <a:off x="0" y="6228119"/>
            <a:ext cx="12192000" cy="51804"/>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Jenom nadpis" type="titleOnly">
  <p:cSld name="TITLE_ONLY">
    <p:spTree>
      <p:nvGrpSpPr>
        <p:cNvPr id="1" name="Shape 30"/>
        <p:cNvGrpSpPr/>
        <p:nvPr/>
      </p:nvGrpSpPr>
      <p:grpSpPr>
        <a:xfrm>
          <a:off x="0" y="0"/>
          <a:ext cx="0" cy="0"/>
          <a:chOff x="0" y="0"/>
          <a:chExt cx="0" cy="0"/>
        </a:xfrm>
      </p:grpSpPr>
      <p:sp>
        <p:nvSpPr>
          <p:cNvPr id="31" name="Google Shape;31;p10"/>
          <p:cNvSpPr txBox="1">
            <a:spLocks noGrp="1"/>
          </p:cNvSpPr>
          <p:nvPr>
            <p:ph type="title"/>
          </p:nvPr>
        </p:nvSpPr>
        <p:spPr>
          <a:xfrm>
            <a:off x="2371122" y="365685"/>
            <a:ext cx="7449756" cy="793902"/>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38AAE1"/>
              </a:buClr>
              <a:buSzPts val="2799"/>
              <a:buFont typeface="Arial"/>
              <a:buNone/>
              <a:defRPr sz="2799" b="1">
                <a:solidFill>
                  <a:srgbClr val="38AAE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10"/>
          <p:cNvSpPr txBox="1">
            <a:spLocks noGrp="1"/>
          </p:cNvSpPr>
          <p:nvPr>
            <p:ph type="dt" idx="10"/>
          </p:nvPr>
        </p:nvSpPr>
        <p:spPr>
          <a:xfrm>
            <a:off x="838516" y="6356614"/>
            <a:ext cx="2742663" cy="36425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10"/>
          <p:cNvSpPr txBox="1">
            <a:spLocks noGrp="1"/>
          </p:cNvSpPr>
          <p:nvPr>
            <p:ph type="ftr" idx="11"/>
          </p:nvPr>
        </p:nvSpPr>
        <p:spPr>
          <a:xfrm>
            <a:off x="4038288" y="6356614"/>
            <a:ext cx="4115424" cy="36425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0"/>
          <p:cNvSpPr txBox="1">
            <a:spLocks noGrp="1"/>
          </p:cNvSpPr>
          <p:nvPr>
            <p:ph type="sldNum" idx="12"/>
          </p:nvPr>
        </p:nvSpPr>
        <p:spPr>
          <a:xfrm>
            <a:off x="8610826" y="6356614"/>
            <a:ext cx="2742663" cy="36425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199" b="0" i="0" u="none" strike="noStrike" cap="none">
                <a:solidFill>
                  <a:schemeClr val="lt2"/>
                </a:solidFill>
                <a:latin typeface="Calibri"/>
                <a:ea typeface="Calibri"/>
                <a:cs typeface="Calibri"/>
                <a:sym typeface="Calibri"/>
              </a:defRPr>
            </a:lvl1pPr>
            <a:lvl2pPr marL="0" lvl="1" indent="0" algn="r">
              <a:spcBef>
                <a:spcPts val="0"/>
              </a:spcBef>
              <a:buNone/>
              <a:defRPr sz="1199" b="0" i="0" u="none" strike="noStrike" cap="none">
                <a:solidFill>
                  <a:schemeClr val="lt2"/>
                </a:solidFill>
                <a:latin typeface="Calibri"/>
                <a:ea typeface="Calibri"/>
                <a:cs typeface="Calibri"/>
                <a:sym typeface="Calibri"/>
              </a:defRPr>
            </a:lvl2pPr>
            <a:lvl3pPr marL="0" lvl="2" indent="0" algn="r">
              <a:spcBef>
                <a:spcPts val="0"/>
              </a:spcBef>
              <a:buNone/>
              <a:defRPr sz="1199" b="0" i="0" u="none" strike="noStrike" cap="none">
                <a:solidFill>
                  <a:schemeClr val="lt2"/>
                </a:solidFill>
                <a:latin typeface="Calibri"/>
                <a:ea typeface="Calibri"/>
                <a:cs typeface="Calibri"/>
                <a:sym typeface="Calibri"/>
              </a:defRPr>
            </a:lvl3pPr>
            <a:lvl4pPr marL="0" lvl="3" indent="0" algn="r">
              <a:spcBef>
                <a:spcPts val="0"/>
              </a:spcBef>
              <a:buNone/>
              <a:defRPr sz="1199" b="0" i="0" u="none" strike="noStrike" cap="none">
                <a:solidFill>
                  <a:schemeClr val="lt2"/>
                </a:solidFill>
                <a:latin typeface="Calibri"/>
                <a:ea typeface="Calibri"/>
                <a:cs typeface="Calibri"/>
                <a:sym typeface="Calibri"/>
              </a:defRPr>
            </a:lvl4pPr>
            <a:lvl5pPr marL="0" lvl="4" indent="0" algn="r">
              <a:spcBef>
                <a:spcPts val="0"/>
              </a:spcBef>
              <a:buNone/>
              <a:defRPr sz="1199" b="0" i="0" u="none" strike="noStrike" cap="none">
                <a:solidFill>
                  <a:schemeClr val="lt2"/>
                </a:solidFill>
                <a:latin typeface="Calibri"/>
                <a:ea typeface="Calibri"/>
                <a:cs typeface="Calibri"/>
                <a:sym typeface="Calibri"/>
              </a:defRPr>
            </a:lvl5pPr>
            <a:lvl6pPr marL="0" lvl="5" indent="0" algn="r">
              <a:spcBef>
                <a:spcPts val="0"/>
              </a:spcBef>
              <a:buNone/>
              <a:defRPr sz="1199" b="0" i="0" u="none" strike="noStrike" cap="none">
                <a:solidFill>
                  <a:schemeClr val="lt2"/>
                </a:solidFill>
                <a:latin typeface="Calibri"/>
                <a:ea typeface="Calibri"/>
                <a:cs typeface="Calibri"/>
                <a:sym typeface="Calibri"/>
              </a:defRPr>
            </a:lvl6pPr>
            <a:lvl7pPr marL="0" lvl="6" indent="0" algn="r">
              <a:spcBef>
                <a:spcPts val="0"/>
              </a:spcBef>
              <a:buNone/>
              <a:defRPr sz="1199" b="0" i="0" u="none" strike="noStrike" cap="none">
                <a:solidFill>
                  <a:schemeClr val="lt2"/>
                </a:solidFill>
                <a:latin typeface="Calibri"/>
                <a:ea typeface="Calibri"/>
                <a:cs typeface="Calibri"/>
                <a:sym typeface="Calibri"/>
              </a:defRPr>
            </a:lvl7pPr>
            <a:lvl8pPr marL="0" lvl="7" indent="0" algn="r">
              <a:spcBef>
                <a:spcPts val="0"/>
              </a:spcBef>
              <a:buNone/>
              <a:defRPr sz="1199" b="0" i="0" u="none" strike="noStrike" cap="none">
                <a:solidFill>
                  <a:schemeClr val="lt2"/>
                </a:solidFill>
                <a:latin typeface="Calibri"/>
                <a:ea typeface="Calibri"/>
                <a:cs typeface="Calibri"/>
                <a:sym typeface="Calibri"/>
              </a:defRPr>
            </a:lvl8pPr>
            <a:lvl9pPr marL="0" lvl="8" indent="0" algn="r">
              <a:spcBef>
                <a:spcPts val="0"/>
              </a:spcBef>
              <a:buNone/>
              <a:defRPr sz="1199" b="0" i="0" u="none" strike="noStrike" cap="none">
                <a:solidFill>
                  <a:schemeClr val="lt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pic>
        <p:nvPicPr>
          <p:cNvPr id="35" name="Google Shape;35;p10"/>
          <p:cNvPicPr preferRelativeResize="0"/>
          <p:nvPr/>
        </p:nvPicPr>
        <p:blipFill rotWithShape="1">
          <a:blip r:embed="rId2">
            <a:alphaModFix/>
          </a:blip>
          <a:srcRect/>
          <a:stretch/>
        </p:blipFill>
        <p:spPr>
          <a:xfrm>
            <a:off x="0" y="6228119"/>
            <a:ext cx="12192000" cy="51804"/>
          </a:xfrm>
          <a:prstGeom prst="rect">
            <a:avLst/>
          </a:prstGeom>
          <a:noFill/>
          <a:ln>
            <a:noFill/>
          </a:ln>
        </p:spPr>
      </p:pic>
      <p:pic>
        <p:nvPicPr>
          <p:cNvPr id="36" name="Google Shape;36;p10"/>
          <p:cNvPicPr preferRelativeResize="0"/>
          <p:nvPr/>
        </p:nvPicPr>
        <p:blipFill rotWithShape="1">
          <a:blip r:embed="rId3">
            <a:alphaModFix/>
          </a:blip>
          <a:srcRect/>
          <a:stretch/>
        </p:blipFill>
        <p:spPr>
          <a:xfrm>
            <a:off x="546131" y="442041"/>
            <a:ext cx="1532609" cy="435636"/>
          </a:xfrm>
          <a:prstGeom prst="rect">
            <a:avLst/>
          </a:prstGeom>
          <a:noFill/>
          <a:ln>
            <a:noFill/>
          </a:ln>
        </p:spPr>
      </p:pic>
      <p:pic>
        <p:nvPicPr>
          <p:cNvPr id="37" name="Google Shape;37;p10"/>
          <p:cNvPicPr preferRelativeResize="0"/>
          <p:nvPr/>
        </p:nvPicPr>
        <p:blipFill rotWithShape="1">
          <a:blip r:embed="rId4">
            <a:alphaModFix/>
          </a:blip>
          <a:srcRect/>
          <a:stretch/>
        </p:blipFill>
        <p:spPr>
          <a:xfrm>
            <a:off x="10729032" y="242213"/>
            <a:ext cx="809710" cy="635460"/>
          </a:xfrm>
          <a:prstGeom prst="rect">
            <a:avLst/>
          </a:prstGeom>
          <a:noFill/>
          <a:ln>
            <a:noFill/>
          </a:ln>
        </p:spPr>
      </p:pic>
      <p:pic>
        <p:nvPicPr>
          <p:cNvPr id="38" name="Google Shape;38;p10"/>
          <p:cNvPicPr preferRelativeResize="0"/>
          <p:nvPr/>
        </p:nvPicPr>
        <p:blipFill rotWithShape="1">
          <a:blip r:embed="rId5">
            <a:alphaModFix/>
          </a:blip>
          <a:srcRect/>
          <a:stretch/>
        </p:blipFill>
        <p:spPr>
          <a:xfrm>
            <a:off x="0" y="1159590"/>
            <a:ext cx="12192000" cy="6642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1_Title Only">
  <p:cSld name="1_Title Only">
    <p:spTree>
      <p:nvGrpSpPr>
        <p:cNvPr id="1" name="Shape 39"/>
        <p:cNvGrpSpPr/>
        <p:nvPr/>
      </p:nvGrpSpPr>
      <p:grpSpPr>
        <a:xfrm>
          <a:off x="0" y="0"/>
          <a:ext cx="0" cy="0"/>
          <a:chOff x="0" y="0"/>
          <a:chExt cx="0" cy="0"/>
        </a:xfrm>
      </p:grpSpPr>
      <p:sp>
        <p:nvSpPr>
          <p:cNvPr id="40" name="Google Shape;40;p11"/>
          <p:cNvSpPr txBox="1">
            <a:spLocks noGrp="1"/>
          </p:cNvSpPr>
          <p:nvPr>
            <p:ph type="title"/>
          </p:nvPr>
        </p:nvSpPr>
        <p:spPr>
          <a:xfrm>
            <a:off x="2371122" y="365685"/>
            <a:ext cx="7449756" cy="793902"/>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38AAE1"/>
              </a:buClr>
              <a:buSzPts val="2799"/>
              <a:buFont typeface="Arial"/>
              <a:buNone/>
              <a:defRPr sz="2799" b="1">
                <a:solidFill>
                  <a:srgbClr val="38AAE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41" name="Google Shape;41;p11"/>
          <p:cNvPicPr preferRelativeResize="0"/>
          <p:nvPr/>
        </p:nvPicPr>
        <p:blipFill rotWithShape="1">
          <a:blip r:embed="rId2">
            <a:alphaModFix/>
          </a:blip>
          <a:srcRect/>
          <a:stretch/>
        </p:blipFill>
        <p:spPr>
          <a:xfrm>
            <a:off x="0" y="6228119"/>
            <a:ext cx="12192000" cy="51804"/>
          </a:xfrm>
          <a:prstGeom prst="rect">
            <a:avLst/>
          </a:prstGeom>
          <a:noFill/>
          <a:ln>
            <a:noFill/>
          </a:ln>
        </p:spPr>
      </p:pic>
      <p:pic>
        <p:nvPicPr>
          <p:cNvPr id="42" name="Google Shape;42;p11"/>
          <p:cNvPicPr preferRelativeResize="0"/>
          <p:nvPr/>
        </p:nvPicPr>
        <p:blipFill rotWithShape="1">
          <a:blip r:embed="rId3">
            <a:alphaModFix/>
          </a:blip>
          <a:srcRect/>
          <a:stretch/>
        </p:blipFill>
        <p:spPr>
          <a:xfrm>
            <a:off x="0" y="1159590"/>
            <a:ext cx="12192000" cy="66427"/>
          </a:xfrm>
          <a:prstGeom prst="rect">
            <a:avLst/>
          </a:prstGeom>
          <a:noFill/>
          <a:ln>
            <a:noFill/>
          </a:ln>
        </p:spPr>
      </p:pic>
      <p:sp>
        <p:nvSpPr>
          <p:cNvPr id="43" name="Google Shape;43;p11"/>
          <p:cNvSpPr txBox="1">
            <a:spLocks noGrp="1"/>
          </p:cNvSpPr>
          <p:nvPr>
            <p:ph type="dt" idx="10"/>
          </p:nvPr>
        </p:nvSpPr>
        <p:spPr>
          <a:xfrm>
            <a:off x="838516" y="6356614"/>
            <a:ext cx="2742663" cy="36425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1"/>
          <p:cNvSpPr txBox="1">
            <a:spLocks noGrp="1"/>
          </p:cNvSpPr>
          <p:nvPr>
            <p:ph type="ftr" idx="11"/>
          </p:nvPr>
        </p:nvSpPr>
        <p:spPr>
          <a:xfrm>
            <a:off x="4038288" y="6356614"/>
            <a:ext cx="4115424" cy="364256"/>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11"/>
          <p:cNvSpPr txBox="1">
            <a:spLocks noGrp="1"/>
          </p:cNvSpPr>
          <p:nvPr>
            <p:ph type="sldNum" idx="12"/>
          </p:nvPr>
        </p:nvSpPr>
        <p:spPr>
          <a:xfrm>
            <a:off x="8610826" y="6356614"/>
            <a:ext cx="2742663" cy="36425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199" b="0" i="0" u="none" strike="noStrike" cap="none">
                <a:solidFill>
                  <a:schemeClr val="lt2"/>
                </a:solidFill>
                <a:latin typeface="Calibri"/>
                <a:ea typeface="Calibri"/>
                <a:cs typeface="Calibri"/>
                <a:sym typeface="Calibri"/>
              </a:defRPr>
            </a:lvl1pPr>
            <a:lvl2pPr marL="0" lvl="1" indent="0" algn="r">
              <a:spcBef>
                <a:spcPts val="0"/>
              </a:spcBef>
              <a:buNone/>
              <a:defRPr sz="1199" b="0" i="0" u="none" strike="noStrike" cap="none">
                <a:solidFill>
                  <a:schemeClr val="lt2"/>
                </a:solidFill>
                <a:latin typeface="Calibri"/>
                <a:ea typeface="Calibri"/>
                <a:cs typeface="Calibri"/>
                <a:sym typeface="Calibri"/>
              </a:defRPr>
            </a:lvl2pPr>
            <a:lvl3pPr marL="0" lvl="2" indent="0" algn="r">
              <a:spcBef>
                <a:spcPts val="0"/>
              </a:spcBef>
              <a:buNone/>
              <a:defRPr sz="1199" b="0" i="0" u="none" strike="noStrike" cap="none">
                <a:solidFill>
                  <a:schemeClr val="lt2"/>
                </a:solidFill>
                <a:latin typeface="Calibri"/>
                <a:ea typeface="Calibri"/>
                <a:cs typeface="Calibri"/>
                <a:sym typeface="Calibri"/>
              </a:defRPr>
            </a:lvl3pPr>
            <a:lvl4pPr marL="0" lvl="3" indent="0" algn="r">
              <a:spcBef>
                <a:spcPts val="0"/>
              </a:spcBef>
              <a:buNone/>
              <a:defRPr sz="1199" b="0" i="0" u="none" strike="noStrike" cap="none">
                <a:solidFill>
                  <a:schemeClr val="lt2"/>
                </a:solidFill>
                <a:latin typeface="Calibri"/>
                <a:ea typeface="Calibri"/>
                <a:cs typeface="Calibri"/>
                <a:sym typeface="Calibri"/>
              </a:defRPr>
            </a:lvl4pPr>
            <a:lvl5pPr marL="0" lvl="4" indent="0" algn="r">
              <a:spcBef>
                <a:spcPts val="0"/>
              </a:spcBef>
              <a:buNone/>
              <a:defRPr sz="1199" b="0" i="0" u="none" strike="noStrike" cap="none">
                <a:solidFill>
                  <a:schemeClr val="lt2"/>
                </a:solidFill>
                <a:latin typeface="Calibri"/>
                <a:ea typeface="Calibri"/>
                <a:cs typeface="Calibri"/>
                <a:sym typeface="Calibri"/>
              </a:defRPr>
            </a:lvl5pPr>
            <a:lvl6pPr marL="0" lvl="5" indent="0" algn="r">
              <a:spcBef>
                <a:spcPts val="0"/>
              </a:spcBef>
              <a:buNone/>
              <a:defRPr sz="1199" b="0" i="0" u="none" strike="noStrike" cap="none">
                <a:solidFill>
                  <a:schemeClr val="lt2"/>
                </a:solidFill>
                <a:latin typeface="Calibri"/>
                <a:ea typeface="Calibri"/>
                <a:cs typeface="Calibri"/>
                <a:sym typeface="Calibri"/>
              </a:defRPr>
            </a:lvl6pPr>
            <a:lvl7pPr marL="0" lvl="6" indent="0" algn="r">
              <a:spcBef>
                <a:spcPts val="0"/>
              </a:spcBef>
              <a:buNone/>
              <a:defRPr sz="1199" b="0" i="0" u="none" strike="noStrike" cap="none">
                <a:solidFill>
                  <a:schemeClr val="lt2"/>
                </a:solidFill>
                <a:latin typeface="Calibri"/>
                <a:ea typeface="Calibri"/>
                <a:cs typeface="Calibri"/>
                <a:sym typeface="Calibri"/>
              </a:defRPr>
            </a:lvl7pPr>
            <a:lvl8pPr marL="0" lvl="7" indent="0" algn="r">
              <a:spcBef>
                <a:spcPts val="0"/>
              </a:spcBef>
              <a:buNone/>
              <a:defRPr sz="1199" b="0" i="0" u="none" strike="noStrike" cap="none">
                <a:solidFill>
                  <a:schemeClr val="lt2"/>
                </a:solidFill>
                <a:latin typeface="Calibri"/>
                <a:ea typeface="Calibri"/>
                <a:cs typeface="Calibri"/>
                <a:sym typeface="Calibri"/>
              </a:defRPr>
            </a:lvl8pPr>
            <a:lvl9pPr marL="0" lvl="8" indent="0" algn="r">
              <a:spcBef>
                <a:spcPts val="0"/>
              </a:spcBef>
              <a:buNone/>
              <a:defRPr sz="1199" b="0" i="0" u="none" strike="noStrike" cap="none">
                <a:solidFill>
                  <a:schemeClr val="lt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1_Title Slide">
  <p:cSld name="1_Title Slide">
    <p:spTree>
      <p:nvGrpSpPr>
        <p:cNvPr id="1" name="Shape 46"/>
        <p:cNvGrpSpPr/>
        <p:nvPr/>
      </p:nvGrpSpPr>
      <p:grpSpPr>
        <a:xfrm>
          <a:off x="0" y="0"/>
          <a:ext cx="0" cy="0"/>
          <a:chOff x="0" y="0"/>
          <a:chExt cx="0" cy="0"/>
        </a:xfrm>
      </p:grpSpPr>
      <p:sp>
        <p:nvSpPr>
          <p:cNvPr id="47" name="Google Shape;47;p12"/>
          <p:cNvSpPr txBox="1">
            <a:spLocks noGrp="1"/>
          </p:cNvSpPr>
          <p:nvPr>
            <p:ph type="ctrTitle"/>
          </p:nvPr>
        </p:nvSpPr>
        <p:spPr>
          <a:xfrm>
            <a:off x="1524181" y="1850788"/>
            <a:ext cx="9143643" cy="1085334"/>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rgbClr val="38AAE1"/>
              </a:buClr>
              <a:buSzPts val="4400"/>
              <a:buFont typeface="Arial"/>
              <a:buNone/>
              <a:defRPr sz="4400" b="1">
                <a:solidFill>
                  <a:srgbClr val="38AAE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48" name="Google Shape;48;p12"/>
          <p:cNvPicPr preferRelativeResize="0"/>
          <p:nvPr/>
        </p:nvPicPr>
        <p:blipFill rotWithShape="1">
          <a:blip r:embed="rId2">
            <a:alphaModFix/>
          </a:blip>
          <a:srcRect/>
          <a:stretch/>
        </p:blipFill>
        <p:spPr>
          <a:xfrm>
            <a:off x="0" y="5962429"/>
            <a:ext cx="12192000" cy="324480"/>
          </a:xfrm>
          <a:prstGeom prst="rect">
            <a:avLst/>
          </a:prstGeom>
          <a:noFill/>
          <a:ln>
            <a:noFill/>
          </a:ln>
        </p:spPr>
      </p:pic>
      <p:pic>
        <p:nvPicPr>
          <p:cNvPr id="49" name="Google Shape;49;p12"/>
          <p:cNvPicPr preferRelativeResize="0"/>
          <p:nvPr/>
        </p:nvPicPr>
        <p:blipFill rotWithShape="1">
          <a:blip r:embed="rId3">
            <a:alphaModFix/>
          </a:blip>
          <a:srcRect/>
          <a:stretch/>
        </p:blipFill>
        <p:spPr>
          <a:xfrm>
            <a:off x="0" y="1159590"/>
            <a:ext cx="12192000" cy="6642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7"/>
          <p:cNvSpPr txBox="1">
            <a:spLocks noGrp="1"/>
          </p:cNvSpPr>
          <p:nvPr>
            <p:ph type="title"/>
          </p:nvPr>
        </p:nvSpPr>
        <p:spPr>
          <a:xfrm>
            <a:off x="838513" y="365684"/>
            <a:ext cx="10514974" cy="1325604"/>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38AAE1"/>
              </a:buClr>
              <a:buSzPts val="4400"/>
              <a:buFont typeface="Calibri"/>
              <a:buNone/>
              <a:defRPr sz="4400" b="0" i="0" u="none" strike="noStrike" cap="none">
                <a:solidFill>
                  <a:srgbClr val="38AAE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7"/>
          <p:cNvSpPr txBox="1">
            <a:spLocks noGrp="1"/>
          </p:cNvSpPr>
          <p:nvPr>
            <p:ph type="body" idx="1"/>
          </p:nvPr>
        </p:nvSpPr>
        <p:spPr>
          <a:xfrm>
            <a:off x="838513" y="1825563"/>
            <a:ext cx="10514974" cy="4351066"/>
          </a:xfrm>
          <a:prstGeom prst="rect">
            <a:avLst/>
          </a:prstGeom>
          <a:noFill/>
          <a:ln>
            <a:noFill/>
          </a:ln>
        </p:spPr>
        <p:txBody>
          <a:bodyPr spcFirstLastPara="1" wrap="square" lIns="91425" tIns="45700" rIns="91425" bIns="45700" anchor="t" anchorCtr="0">
            <a:normAutofit/>
          </a:bodyPr>
          <a:lstStyle>
            <a:lvl1pPr marL="457200" marR="0" lvl="0" indent="-406336" algn="l" rtl="0">
              <a:lnSpc>
                <a:spcPct val="90000"/>
              </a:lnSpc>
              <a:spcBef>
                <a:spcPts val="1000"/>
              </a:spcBef>
              <a:spcAft>
                <a:spcPts val="0"/>
              </a:spcAft>
              <a:buClr>
                <a:srgbClr val="454545"/>
              </a:buClr>
              <a:buSzPts val="2799"/>
              <a:buFont typeface="Arial"/>
              <a:buChar char="•"/>
              <a:defRPr sz="2799" b="0" i="0" u="none" strike="noStrike" cap="none">
                <a:solidFill>
                  <a:srgbClr val="454545"/>
                </a:solidFill>
                <a:latin typeface="Calibri"/>
                <a:ea typeface="Calibri"/>
                <a:cs typeface="Calibri"/>
                <a:sym typeface="Calibri"/>
              </a:defRPr>
            </a:lvl1pPr>
            <a:lvl2pPr marL="914400" marR="0" lvl="1" indent="-381000" algn="l" rtl="0">
              <a:lnSpc>
                <a:spcPct val="90000"/>
              </a:lnSpc>
              <a:spcBef>
                <a:spcPts val="501"/>
              </a:spcBef>
              <a:spcAft>
                <a:spcPts val="0"/>
              </a:spcAft>
              <a:buClr>
                <a:srgbClr val="454545"/>
              </a:buClr>
              <a:buSzPts val="2400"/>
              <a:buFont typeface="Arial"/>
              <a:buChar char="•"/>
              <a:defRPr sz="2400" b="0" i="0" u="none" strike="noStrike" cap="none">
                <a:solidFill>
                  <a:srgbClr val="454545"/>
                </a:solidFill>
                <a:latin typeface="Calibri"/>
                <a:ea typeface="Calibri"/>
                <a:cs typeface="Calibri"/>
                <a:sym typeface="Calibri"/>
              </a:defRPr>
            </a:lvl2pPr>
            <a:lvl3pPr marL="1371600" marR="0" lvl="2" indent="-355536" algn="l" rtl="0">
              <a:lnSpc>
                <a:spcPct val="90000"/>
              </a:lnSpc>
              <a:spcBef>
                <a:spcPts val="501"/>
              </a:spcBef>
              <a:spcAft>
                <a:spcPts val="0"/>
              </a:spcAft>
              <a:buClr>
                <a:srgbClr val="454545"/>
              </a:buClr>
              <a:buSzPts val="1999"/>
              <a:buFont typeface="Arial"/>
              <a:buChar char="•"/>
              <a:defRPr sz="1999" b="0" i="0" u="none" strike="noStrike" cap="none">
                <a:solidFill>
                  <a:srgbClr val="454545"/>
                </a:solidFill>
                <a:latin typeface="Calibri"/>
                <a:ea typeface="Calibri"/>
                <a:cs typeface="Calibri"/>
                <a:sym typeface="Calibri"/>
              </a:defRPr>
            </a:lvl3pPr>
            <a:lvl4pPr marL="1828800" marR="0" lvl="3" indent="-342900" algn="l" rtl="0">
              <a:lnSpc>
                <a:spcPct val="90000"/>
              </a:lnSpc>
              <a:spcBef>
                <a:spcPts val="501"/>
              </a:spcBef>
              <a:spcAft>
                <a:spcPts val="0"/>
              </a:spcAft>
              <a:buClr>
                <a:srgbClr val="454545"/>
              </a:buClr>
              <a:buSzPts val="1800"/>
              <a:buFont typeface="Arial"/>
              <a:buChar char="•"/>
              <a:defRPr sz="1800" b="0" i="0" u="none" strike="noStrike" cap="none">
                <a:solidFill>
                  <a:srgbClr val="454545"/>
                </a:solidFill>
                <a:latin typeface="Calibri"/>
                <a:ea typeface="Calibri"/>
                <a:cs typeface="Calibri"/>
                <a:sym typeface="Calibri"/>
              </a:defRPr>
            </a:lvl4pPr>
            <a:lvl5pPr marL="2286000" marR="0" lvl="4" indent="-342900" algn="l" rtl="0">
              <a:lnSpc>
                <a:spcPct val="90000"/>
              </a:lnSpc>
              <a:spcBef>
                <a:spcPts val="501"/>
              </a:spcBef>
              <a:spcAft>
                <a:spcPts val="0"/>
              </a:spcAft>
              <a:buClr>
                <a:srgbClr val="454545"/>
              </a:buClr>
              <a:buSzPts val="1800"/>
              <a:buFont typeface="Arial"/>
              <a:buChar char="•"/>
              <a:defRPr sz="1800" b="0" i="0" u="none" strike="noStrike" cap="none">
                <a:solidFill>
                  <a:srgbClr val="454545"/>
                </a:solidFill>
                <a:latin typeface="Calibri"/>
                <a:ea typeface="Calibri"/>
                <a:cs typeface="Calibri"/>
                <a:sym typeface="Calibri"/>
              </a:defRPr>
            </a:lvl5pPr>
            <a:lvl6pPr marL="2743200" marR="0" lvl="5" indent="-342900" algn="l" rtl="0">
              <a:lnSpc>
                <a:spcPct val="90000"/>
              </a:lnSpc>
              <a:spcBef>
                <a:spcPts val="501"/>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1"/>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1"/>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1"/>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7"/>
          <p:cNvSpPr txBox="1">
            <a:spLocks noGrp="1"/>
          </p:cNvSpPr>
          <p:nvPr>
            <p:ph type="dt" idx="10"/>
          </p:nvPr>
        </p:nvSpPr>
        <p:spPr>
          <a:xfrm>
            <a:off x="838516" y="6356614"/>
            <a:ext cx="2742663" cy="364256"/>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199" b="0" i="0" u="none" strike="noStrike" cap="none">
                <a:solidFill>
                  <a:schemeClr val="lt2"/>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7"/>
          <p:cNvSpPr txBox="1">
            <a:spLocks noGrp="1"/>
          </p:cNvSpPr>
          <p:nvPr>
            <p:ph type="ftr" idx="11"/>
          </p:nvPr>
        </p:nvSpPr>
        <p:spPr>
          <a:xfrm>
            <a:off x="4038288" y="6356614"/>
            <a:ext cx="4115424" cy="364256"/>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199" b="0" i="0" u="none" strike="noStrike" cap="none">
                <a:solidFill>
                  <a:schemeClr val="lt2"/>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7"/>
          <p:cNvSpPr txBox="1">
            <a:spLocks noGrp="1"/>
          </p:cNvSpPr>
          <p:nvPr>
            <p:ph type="sldNum" idx="12"/>
          </p:nvPr>
        </p:nvSpPr>
        <p:spPr>
          <a:xfrm>
            <a:off x="8610826" y="6356614"/>
            <a:ext cx="2742663" cy="364256"/>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199" b="0" i="0" u="none" strike="noStrike" cap="none">
                <a:solidFill>
                  <a:schemeClr val="lt2"/>
                </a:solidFill>
                <a:latin typeface="Calibri"/>
                <a:ea typeface="Calibri"/>
                <a:cs typeface="Calibri"/>
                <a:sym typeface="Calibri"/>
              </a:defRPr>
            </a:lvl1pPr>
            <a:lvl2pPr marL="0" marR="0" lvl="1" indent="0" algn="r" rtl="0">
              <a:spcBef>
                <a:spcPts val="0"/>
              </a:spcBef>
              <a:buNone/>
              <a:defRPr sz="1199" b="0" i="0" u="none" strike="noStrike" cap="none">
                <a:solidFill>
                  <a:schemeClr val="lt2"/>
                </a:solidFill>
                <a:latin typeface="Calibri"/>
                <a:ea typeface="Calibri"/>
                <a:cs typeface="Calibri"/>
                <a:sym typeface="Calibri"/>
              </a:defRPr>
            </a:lvl2pPr>
            <a:lvl3pPr marL="0" marR="0" lvl="2" indent="0" algn="r" rtl="0">
              <a:spcBef>
                <a:spcPts val="0"/>
              </a:spcBef>
              <a:buNone/>
              <a:defRPr sz="1199" b="0" i="0" u="none" strike="noStrike" cap="none">
                <a:solidFill>
                  <a:schemeClr val="lt2"/>
                </a:solidFill>
                <a:latin typeface="Calibri"/>
                <a:ea typeface="Calibri"/>
                <a:cs typeface="Calibri"/>
                <a:sym typeface="Calibri"/>
              </a:defRPr>
            </a:lvl3pPr>
            <a:lvl4pPr marL="0" marR="0" lvl="3" indent="0" algn="r" rtl="0">
              <a:spcBef>
                <a:spcPts val="0"/>
              </a:spcBef>
              <a:buNone/>
              <a:defRPr sz="1199" b="0" i="0" u="none" strike="noStrike" cap="none">
                <a:solidFill>
                  <a:schemeClr val="lt2"/>
                </a:solidFill>
                <a:latin typeface="Calibri"/>
                <a:ea typeface="Calibri"/>
                <a:cs typeface="Calibri"/>
                <a:sym typeface="Calibri"/>
              </a:defRPr>
            </a:lvl4pPr>
            <a:lvl5pPr marL="0" marR="0" lvl="4" indent="0" algn="r" rtl="0">
              <a:spcBef>
                <a:spcPts val="0"/>
              </a:spcBef>
              <a:buNone/>
              <a:defRPr sz="1199" b="0" i="0" u="none" strike="noStrike" cap="none">
                <a:solidFill>
                  <a:schemeClr val="lt2"/>
                </a:solidFill>
                <a:latin typeface="Calibri"/>
                <a:ea typeface="Calibri"/>
                <a:cs typeface="Calibri"/>
                <a:sym typeface="Calibri"/>
              </a:defRPr>
            </a:lvl5pPr>
            <a:lvl6pPr marL="0" marR="0" lvl="5" indent="0" algn="r" rtl="0">
              <a:spcBef>
                <a:spcPts val="0"/>
              </a:spcBef>
              <a:buNone/>
              <a:defRPr sz="1199" b="0" i="0" u="none" strike="noStrike" cap="none">
                <a:solidFill>
                  <a:schemeClr val="lt2"/>
                </a:solidFill>
                <a:latin typeface="Calibri"/>
                <a:ea typeface="Calibri"/>
                <a:cs typeface="Calibri"/>
                <a:sym typeface="Calibri"/>
              </a:defRPr>
            </a:lvl6pPr>
            <a:lvl7pPr marL="0" marR="0" lvl="6" indent="0" algn="r" rtl="0">
              <a:spcBef>
                <a:spcPts val="0"/>
              </a:spcBef>
              <a:buNone/>
              <a:defRPr sz="1199" b="0" i="0" u="none" strike="noStrike" cap="none">
                <a:solidFill>
                  <a:schemeClr val="lt2"/>
                </a:solidFill>
                <a:latin typeface="Calibri"/>
                <a:ea typeface="Calibri"/>
                <a:cs typeface="Calibri"/>
                <a:sym typeface="Calibri"/>
              </a:defRPr>
            </a:lvl7pPr>
            <a:lvl8pPr marL="0" marR="0" lvl="7" indent="0" algn="r" rtl="0">
              <a:spcBef>
                <a:spcPts val="0"/>
              </a:spcBef>
              <a:buNone/>
              <a:defRPr sz="1199" b="0" i="0" u="none" strike="noStrike" cap="none">
                <a:solidFill>
                  <a:schemeClr val="lt2"/>
                </a:solidFill>
                <a:latin typeface="Calibri"/>
                <a:ea typeface="Calibri"/>
                <a:cs typeface="Calibri"/>
                <a:sym typeface="Calibri"/>
              </a:defRPr>
            </a:lvl8pPr>
            <a:lvl9pPr marL="0" marR="0" lvl="8" indent="0" algn="r" rtl="0">
              <a:spcBef>
                <a:spcPts val="0"/>
              </a:spcBef>
              <a:buNone/>
              <a:defRPr sz="1199" b="0" i="0" u="none" strike="noStrike" cap="none">
                <a:solidFill>
                  <a:schemeClr val="lt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spd="med">
    <p:fade/>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hyperlink" Target="https://transparency.dsa.ec.europa.eu/" TargetMode="External"/><Relationship Id="rId7"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6.png"/><Relationship Id="rId4" Type="http://schemas.openxmlformats.org/officeDocument/2006/relationships/oleObject" Target="../embeddings/oleObject1.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Shape 53"/>
        <p:cNvGrpSpPr/>
        <p:nvPr/>
      </p:nvGrpSpPr>
      <p:grpSpPr>
        <a:xfrm>
          <a:off x="0" y="0"/>
          <a:ext cx="0" cy="0"/>
          <a:chOff x="0" y="0"/>
          <a:chExt cx="0" cy="0"/>
        </a:xfrm>
      </p:grpSpPr>
      <p:sp>
        <p:nvSpPr>
          <p:cNvPr id="54" name="Google Shape;54;p1"/>
          <p:cNvSpPr txBox="1">
            <a:spLocks noGrp="1"/>
          </p:cNvSpPr>
          <p:nvPr>
            <p:ph type="ctrTitle"/>
          </p:nvPr>
        </p:nvSpPr>
        <p:spPr>
          <a:xfrm>
            <a:off x="1524181" y="1850788"/>
            <a:ext cx="9143643" cy="1085334"/>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38AAE1"/>
              </a:buClr>
              <a:buSzPts val="4400"/>
              <a:buFont typeface="Arial"/>
              <a:buNone/>
            </a:pPr>
            <a:r>
              <a:rPr lang="cs-CZ" dirty="0"/>
              <a:t>Akt o digitálních službách</a:t>
            </a:r>
            <a:endParaRPr dirty="0"/>
          </a:p>
        </p:txBody>
      </p:sp>
      <p:sp>
        <p:nvSpPr>
          <p:cNvPr id="55" name="Google Shape;55;p1"/>
          <p:cNvSpPr txBox="1">
            <a:spLocks noGrp="1"/>
          </p:cNvSpPr>
          <p:nvPr>
            <p:ph type="subTitle" idx="1"/>
          </p:nvPr>
        </p:nvSpPr>
        <p:spPr>
          <a:xfrm>
            <a:off x="1524181" y="3815255"/>
            <a:ext cx="9143643" cy="2677788"/>
          </a:xfrm>
          <a:prstGeom prst="rect">
            <a:avLst/>
          </a:prstGeom>
          <a:noFill/>
          <a:ln>
            <a:noFill/>
          </a:ln>
        </p:spPr>
        <p:txBody>
          <a:bodyPr spcFirstLastPara="1" wrap="square" lIns="91425" tIns="45700" rIns="91425" bIns="45700" anchor="t" anchorCtr="0">
            <a:normAutofit fontScale="92500" lnSpcReduction="10000"/>
          </a:bodyPr>
          <a:lstStyle/>
          <a:p>
            <a:pPr marL="0" lvl="0" indent="0" algn="ctr" rtl="0">
              <a:lnSpc>
                <a:spcPct val="90000"/>
              </a:lnSpc>
              <a:spcBef>
                <a:spcPts val="0"/>
              </a:spcBef>
              <a:spcAft>
                <a:spcPts val="0"/>
              </a:spcAft>
              <a:buClr>
                <a:srgbClr val="868585"/>
              </a:buClr>
              <a:buSzPct val="100000"/>
              <a:buNone/>
            </a:pPr>
            <a:endParaRPr lang="cs-CZ" b="1" dirty="0">
              <a:solidFill>
                <a:schemeClr val="dk2"/>
              </a:solidFill>
            </a:endParaRPr>
          </a:p>
          <a:p>
            <a:pPr marL="0" marR="0" lvl="0" indent="0" algn="ctr" rtl="0">
              <a:lnSpc>
                <a:spcPct val="100000"/>
              </a:lnSpc>
              <a:spcBef>
                <a:spcPts val="600"/>
              </a:spcBef>
              <a:spcAft>
                <a:spcPts val="0"/>
              </a:spcAft>
              <a:buNone/>
            </a:pPr>
            <a:r>
              <a:rPr lang="cs-CZ" sz="3200" b="1" dirty="0">
                <a:solidFill>
                  <a:schemeClr val="dk2"/>
                </a:solidFill>
              </a:rPr>
              <a:t>JUDr. Vladan Rámiš, Ph.D.</a:t>
            </a:r>
          </a:p>
          <a:p>
            <a:pPr marL="0" marR="0" lvl="0" indent="0" algn="ctr" rtl="0">
              <a:lnSpc>
                <a:spcPct val="100000"/>
              </a:lnSpc>
              <a:spcBef>
                <a:spcPts val="600"/>
              </a:spcBef>
              <a:spcAft>
                <a:spcPts val="0"/>
              </a:spcAft>
              <a:buNone/>
            </a:pPr>
            <a:r>
              <a:rPr lang="cs-CZ" b="1" dirty="0">
                <a:solidFill>
                  <a:schemeClr val="dk2"/>
                </a:solidFill>
              </a:rPr>
              <a:t>předseda Rady pro mediální právo ČUV</a:t>
            </a:r>
          </a:p>
          <a:p>
            <a:pPr marL="0" lvl="0" indent="0" algn="ctr" rtl="0">
              <a:lnSpc>
                <a:spcPct val="90000"/>
              </a:lnSpc>
              <a:spcBef>
                <a:spcPts val="0"/>
              </a:spcBef>
              <a:spcAft>
                <a:spcPts val="0"/>
              </a:spcAft>
              <a:buClr>
                <a:srgbClr val="868585"/>
              </a:buClr>
              <a:buSzPct val="100000"/>
              <a:buNone/>
            </a:pPr>
            <a:endParaRPr lang="cs-CZ" b="1" dirty="0">
              <a:solidFill>
                <a:schemeClr val="dk2"/>
              </a:solidFill>
            </a:endParaRPr>
          </a:p>
          <a:p>
            <a:pPr marL="0" lvl="0" indent="0" algn="ctr" rtl="0">
              <a:lnSpc>
                <a:spcPct val="90000"/>
              </a:lnSpc>
              <a:spcBef>
                <a:spcPts val="0"/>
              </a:spcBef>
              <a:spcAft>
                <a:spcPts val="0"/>
              </a:spcAft>
              <a:buClr>
                <a:srgbClr val="868585"/>
              </a:buClr>
              <a:buSzPct val="100000"/>
              <a:buNone/>
            </a:pPr>
            <a:endParaRPr lang="cs-CZ" b="1" dirty="0">
              <a:solidFill>
                <a:schemeClr val="dk2"/>
              </a:solidFill>
            </a:endParaRPr>
          </a:p>
          <a:p>
            <a:pPr marL="0" lvl="0" indent="0" algn="ctr" rtl="0">
              <a:lnSpc>
                <a:spcPct val="90000"/>
              </a:lnSpc>
              <a:spcBef>
                <a:spcPts val="0"/>
              </a:spcBef>
              <a:spcAft>
                <a:spcPts val="0"/>
              </a:spcAft>
              <a:buClr>
                <a:srgbClr val="868585"/>
              </a:buClr>
              <a:buSzPct val="100000"/>
              <a:buNone/>
            </a:pPr>
            <a:r>
              <a:rPr lang="cs-CZ" b="1" dirty="0">
                <a:solidFill>
                  <a:schemeClr val="dk2"/>
                </a:solidFill>
              </a:rPr>
              <a:t>webinář České unie vydavatelů</a:t>
            </a:r>
          </a:p>
          <a:p>
            <a:pPr marL="0" lvl="0" indent="0" algn="ctr" rtl="0">
              <a:lnSpc>
                <a:spcPct val="90000"/>
              </a:lnSpc>
              <a:spcBef>
                <a:spcPts val="0"/>
              </a:spcBef>
              <a:spcAft>
                <a:spcPts val="0"/>
              </a:spcAft>
              <a:buClr>
                <a:srgbClr val="868585"/>
              </a:buClr>
              <a:buSzPct val="100000"/>
              <a:buNone/>
            </a:pPr>
            <a:endParaRPr lang="cs-CZ" b="1" dirty="0">
              <a:solidFill>
                <a:schemeClr val="dk2"/>
              </a:solidFill>
            </a:endParaRPr>
          </a:p>
          <a:p>
            <a:pPr marL="0" lvl="0" indent="0">
              <a:spcBef>
                <a:spcPts val="0"/>
              </a:spcBef>
              <a:buSzPct val="100000"/>
            </a:pPr>
            <a:r>
              <a:rPr lang="cs-CZ" b="1" dirty="0">
                <a:solidFill>
                  <a:schemeClr val="dk2"/>
                </a:solidFill>
              </a:rPr>
              <a:t>21. června 2024, Praha</a:t>
            </a:r>
            <a:endParaRPr b="1" dirty="0">
              <a:solidFill>
                <a:schemeClr val="dk2"/>
              </a:solidFill>
            </a:endParaRPr>
          </a:p>
        </p:txBody>
      </p:sp>
      <p:graphicFrame>
        <p:nvGraphicFramePr>
          <p:cNvPr id="4" name="Object 1">
            <a:extLst>
              <a:ext uri="{FF2B5EF4-FFF2-40B4-BE49-F238E27FC236}">
                <a16:creationId xmlns:a16="http://schemas.microsoft.com/office/drawing/2014/main" id="{60EAE759-D821-456D-8C63-CF8C49ACA1DC}"/>
              </a:ext>
            </a:extLst>
          </p:cNvPr>
          <p:cNvGraphicFramePr>
            <a:graphicFrameLocks noChangeAspect="1"/>
          </p:cNvGraphicFramePr>
          <p:nvPr>
            <p:extLst>
              <p:ext uri="{D42A27DB-BD31-4B8C-83A1-F6EECF244321}">
                <p14:modId xmlns:p14="http://schemas.microsoft.com/office/powerpoint/2010/main" val="363832149"/>
              </p:ext>
            </p:extLst>
          </p:nvPr>
        </p:nvGraphicFramePr>
        <p:xfrm>
          <a:off x="9858894" y="275867"/>
          <a:ext cx="1965613" cy="192120"/>
        </p:xfrm>
        <a:graphic>
          <a:graphicData uri="http://schemas.openxmlformats.org/presentationml/2006/ole">
            <mc:AlternateContent xmlns:mc="http://schemas.openxmlformats.org/markup-compatibility/2006">
              <mc:Choice xmlns:v="urn:schemas-microsoft-com:vml" Requires="v">
                <p:oleObj r:id="rId3" imgW="9011908" imgH="847843" progId="">
                  <p:embed/>
                </p:oleObj>
              </mc:Choice>
              <mc:Fallback>
                <p:oleObj r:id="rId3" imgW="9011908" imgH="847843" progId="">
                  <p:embed/>
                  <p:pic>
                    <p:nvPicPr>
                      <p:cNvPr id="10245" name="Object 1">
                        <a:extLst>
                          <a:ext uri="{FF2B5EF4-FFF2-40B4-BE49-F238E27FC236}">
                            <a16:creationId xmlns:a16="http://schemas.microsoft.com/office/drawing/2014/main" id="{F7DFA029-4EEA-411D-AFA0-76507A6BD4C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58894" y="275867"/>
                        <a:ext cx="1965613" cy="192120"/>
                      </a:xfrm>
                      <a:prstGeom prst="rect">
                        <a:avLst/>
                      </a:prstGeom>
                      <a:noFill/>
                      <a:ln>
                        <a:noFill/>
                      </a:ln>
                    </p:spPr>
                  </p:pic>
                </p:oleObj>
              </mc:Fallback>
            </mc:AlternateContent>
          </a:graphicData>
        </a:graphic>
      </p:graphicFrame>
      <p:pic>
        <p:nvPicPr>
          <p:cNvPr id="3" name="Obrázek 2">
            <a:extLst>
              <a:ext uri="{FF2B5EF4-FFF2-40B4-BE49-F238E27FC236}">
                <a16:creationId xmlns:a16="http://schemas.microsoft.com/office/drawing/2014/main" id="{33E24EC3-400B-C03F-7265-E80F378F5B72}"/>
              </a:ext>
            </a:extLst>
          </p:cNvPr>
          <p:cNvPicPr>
            <a:picLocks noChangeAspect="1"/>
          </p:cNvPicPr>
          <p:nvPr/>
        </p:nvPicPr>
        <p:blipFill>
          <a:blip r:embed="rId5"/>
          <a:stretch>
            <a:fillRect/>
          </a:stretch>
        </p:blipFill>
        <p:spPr>
          <a:xfrm>
            <a:off x="146148" y="66563"/>
            <a:ext cx="2557635" cy="61072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Shape 113"/>
        <p:cNvGrpSpPr/>
        <p:nvPr/>
      </p:nvGrpSpPr>
      <p:grpSpPr>
        <a:xfrm>
          <a:off x="0" y="0"/>
          <a:ext cx="0" cy="0"/>
          <a:chOff x="0" y="0"/>
          <a:chExt cx="0" cy="0"/>
        </a:xfrm>
      </p:grpSpPr>
      <p:sp>
        <p:nvSpPr>
          <p:cNvPr id="114" name="Google Shape;114;g19907cdc2c8_0_64"/>
          <p:cNvSpPr txBox="1">
            <a:spLocks noGrp="1"/>
          </p:cNvSpPr>
          <p:nvPr>
            <p:ph type="title"/>
          </p:nvPr>
        </p:nvSpPr>
        <p:spPr>
          <a:xfrm>
            <a:off x="2299873" y="365685"/>
            <a:ext cx="7592400" cy="7938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38AAE1"/>
              </a:buClr>
              <a:buSzPts val="2430"/>
              <a:buFont typeface="Arial"/>
              <a:buNone/>
            </a:pPr>
            <a:r>
              <a:rPr lang="cs-CZ" sz="2700"/>
              <a:t>DSA v kostce - dobrý samaritán</a:t>
            </a:r>
            <a:endParaRPr sz="2700"/>
          </a:p>
        </p:txBody>
      </p:sp>
      <p:sp>
        <p:nvSpPr>
          <p:cNvPr id="115" name="Google Shape;115;g19907cdc2c8_0_64"/>
          <p:cNvSpPr txBox="1">
            <a:spLocks noGrp="1"/>
          </p:cNvSpPr>
          <p:nvPr>
            <p:ph type="body" idx="1"/>
          </p:nvPr>
        </p:nvSpPr>
        <p:spPr>
          <a:xfrm>
            <a:off x="1085639" y="1441501"/>
            <a:ext cx="10020600" cy="4735200"/>
          </a:xfrm>
          <a:prstGeom prst="rect">
            <a:avLst/>
          </a:prstGeom>
          <a:noFill/>
          <a:ln>
            <a:noFill/>
          </a:ln>
        </p:spPr>
        <p:txBody>
          <a:bodyPr spcFirstLastPara="1" wrap="square" lIns="91425" tIns="45700" rIns="91425" bIns="45700" anchor="t" anchorCtr="0">
            <a:normAutofit/>
          </a:bodyPr>
          <a:lstStyle/>
          <a:p>
            <a:pPr marL="0" marR="0" lvl="0" indent="0" algn="l" rtl="0">
              <a:lnSpc>
                <a:spcPct val="100000"/>
              </a:lnSpc>
              <a:spcBef>
                <a:spcPts val="1000"/>
              </a:spcBef>
              <a:spcAft>
                <a:spcPts val="0"/>
              </a:spcAft>
              <a:buNone/>
            </a:pPr>
            <a:r>
              <a:rPr lang="cs-CZ" sz="2100" dirty="0">
                <a:solidFill>
                  <a:schemeClr val="dk1"/>
                </a:solidFill>
              </a:rPr>
              <a:t>Poskytovatelé zprostředkovatelských služeb se </a:t>
            </a:r>
            <a:r>
              <a:rPr lang="cs-CZ" sz="2100" b="1" dirty="0">
                <a:solidFill>
                  <a:schemeClr val="dk2"/>
                </a:solidFill>
              </a:rPr>
              <a:t>nepokládají za nezpůsobilé </a:t>
            </a:r>
            <a:br>
              <a:rPr lang="cs-CZ" sz="2100" b="1" dirty="0">
                <a:solidFill>
                  <a:schemeClr val="dk2"/>
                </a:solidFill>
              </a:rPr>
            </a:br>
            <a:r>
              <a:rPr lang="cs-CZ" sz="2100" b="1" dirty="0">
                <a:solidFill>
                  <a:schemeClr val="dk2"/>
                </a:solidFill>
              </a:rPr>
              <a:t>pro zproštění odpovědnosti</a:t>
            </a:r>
            <a:r>
              <a:rPr lang="cs-CZ" sz="2100" dirty="0">
                <a:solidFill>
                  <a:schemeClr val="dk1"/>
                </a:solidFill>
              </a:rPr>
              <a:t> podle článků 4, 5 a 6 pouze z toho důvodu, že v dobré víře a s náležitou péčí provádějí </a:t>
            </a:r>
            <a:r>
              <a:rPr lang="cs-CZ" sz="2100" b="1" dirty="0">
                <a:solidFill>
                  <a:schemeClr val="dk2"/>
                </a:solidFill>
              </a:rPr>
              <a:t>dobrovolná vyšetřování z vlastního podnětu či přijímají jiná opatření</a:t>
            </a:r>
            <a:r>
              <a:rPr lang="cs-CZ" sz="2100" dirty="0">
                <a:solidFill>
                  <a:schemeClr val="dk1"/>
                </a:solidFill>
              </a:rPr>
              <a:t>, jejichž cílem je odhalit, určit a odstranit nezákonný obsah či k němu znemožnit přístup, nebo že přijímají nezbytná opatření k zajištění souladu s požadavky práva Unie a vnitrostátního práva, které je v souladu s právem Unie, včetně požadavků stanovených v tomto nařízení.</a:t>
            </a:r>
            <a:endParaRPr sz="2100" dirty="0">
              <a:solidFill>
                <a:schemeClr val="dk1"/>
              </a:solidFill>
            </a:endParaRPr>
          </a:p>
          <a:p>
            <a:pPr marL="0" marR="0" lvl="0" indent="0" algn="l" rtl="0">
              <a:lnSpc>
                <a:spcPct val="100000"/>
              </a:lnSpc>
              <a:spcBef>
                <a:spcPts val="1000"/>
              </a:spcBef>
              <a:spcAft>
                <a:spcPts val="0"/>
              </a:spcAft>
              <a:buNone/>
            </a:pPr>
            <a:r>
              <a:rPr lang="cs-CZ" sz="2100" dirty="0">
                <a:solidFill>
                  <a:schemeClr val="dk1"/>
                </a:solidFill>
              </a:rPr>
              <a:t>Poskytovatelům zprostředkovatelských služeb se </a:t>
            </a:r>
            <a:r>
              <a:rPr lang="cs-CZ" sz="2100" b="1" dirty="0">
                <a:solidFill>
                  <a:schemeClr val="dk2"/>
                </a:solidFill>
              </a:rPr>
              <a:t>neukládá obecná povinnost monitorovat informace</a:t>
            </a:r>
            <a:r>
              <a:rPr lang="cs-CZ" sz="2100" dirty="0">
                <a:solidFill>
                  <a:schemeClr val="dk1"/>
                </a:solidFill>
              </a:rPr>
              <a:t>, které přenášejí nebo ukládají, </a:t>
            </a:r>
            <a:r>
              <a:rPr lang="cs-CZ" sz="2100" b="1" dirty="0">
                <a:solidFill>
                  <a:schemeClr val="dk2"/>
                </a:solidFill>
              </a:rPr>
              <a:t>ani aktivně vyhledávat skutečnosti či okolnosti, které nasvědčují protiprávní činnosti</a:t>
            </a:r>
            <a:r>
              <a:rPr lang="cs-CZ" sz="2100" dirty="0">
                <a:solidFill>
                  <a:schemeClr val="dk1"/>
                </a:solidFill>
              </a:rPr>
              <a:t>.</a:t>
            </a:r>
            <a:endParaRPr sz="2100" dirty="0">
              <a:solidFill>
                <a:schemeClr val="dk1"/>
              </a:solidFill>
            </a:endParaRPr>
          </a:p>
          <a:p>
            <a:pPr marL="0" marR="0" lvl="0" indent="0" algn="l" rtl="0">
              <a:lnSpc>
                <a:spcPct val="100000"/>
              </a:lnSpc>
              <a:spcBef>
                <a:spcPts val="1000"/>
              </a:spcBef>
              <a:spcAft>
                <a:spcPts val="0"/>
              </a:spcAft>
              <a:buNone/>
            </a:pPr>
            <a:r>
              <a:rPr lang="cs-CZ" sz="2800" b="1" dirty="0">
                <a:solidFill>
                  <a:schemeClr val="dk2"/>
                </a:solidFill>
              </a:rPr>
              <a:t>Paradox dobrého samaritána </a:t>
            </a:r>
            <a:r>
              <a:rPr lang="cs-CZ" sz="2800" dirty="0">
                <a:solidFill>
                  <a:schemeClr val="dk1"/>
                </a:solidFill>
              </a:rPr>
              <a:t>= čím více kontroluji, </a:t>
            </a:r>
            <a:br>
              <a:rPr lang="cs-CZ" sz="2800" dirty="0">
                <a:solidFill>
                  <a:schemeClr val="dk1"/>
                </a:solidFill>
              </a:rPr>
            </a:br>
            <a:r>
              <a:rPr lang="cs-CZ" sz="2800" dirty="0">
                <a:solidFill>
                  <a:schemeClr val="dk1"/>
                </a:solidFill>
              </a:rPr>
              <a:t>tím více práce mám s odůvodňováním.</a:t>
            </a:r>
            <a:endParaRPr sz="2800" dirty="0">
              <a:solidFill>
                <a:schemeClr val="dk1"/>
              </a:solidFill>
            </a:endParaRPr>
          </a:p>
        </p:txBody>
      </p:sp>
      <p:graphicFrame>
        <p:nvGraphicFramePr>
          <p:cNvPr id="4" name="Object 1">
            <a:extLst>
              <a:ext uri="{FF2B5EF4-FFF2-40B4-BE49-F238E27FC236}">
                <a16:creationId xmlns:a16="http://schemas.microsoft.com/office/drawing/2014/main" id="{30780F01-4AB2-41D9-9C4B-13ED13ADA72D}"/>
              </a:ext>
            </a:extLst>
          </p:cNvPr>
          <p:cNvGraphicFramePr>
            <a:graphicFrameLocks noChangeAspect="1"/>
          </p:cNvGraphicFramePr>
          <p:nvPr>
            <p:extLst>
              <p:ext uri="{D42A27DB-BD31-4B8C-83A1-F6EECF244321}">
                <p14:modId xmlns:p14="http://schemas.microsoft.com/office/powerpoint/2010/main" val="1723118700"/>
              </p:ext>
            </p:extLst>
          </p:nvPr>
        </p:nvGraphicFramePr>
        <p:xfrm>
          <a:off x="9858894" y="275867"/>
          <a:ext cx="1965613" cy="192120"/>
        </p:xfrm>
        <a:graphic>
          <a:graphicData uri="http://schemas.openxmlformats.org/presentationml/2006/ole">
            <mc:AlternateContent xmlns:mc="http://schemas.openxmlformats.org/markup-compatibility/2006">
              <mc:Choice xmlns:v="urn:schemas-microsoft-com:vml" Requires="v">
                <p:oleObj r:id="rId3" imgW="9011908" imgH="847843" progId="">
                  <p:embed/>
                </p:oleObj>
              </mc:Choice>
              <mc:Fallback>
                <p:oleObj r:id="rId3" imgW="9011908" imgH="847843" progId="">
                  <p:embed/>
                  <p:pic>
                    <p:nvPicPr>
                      <p:cNvPr id="4" name="Object 1">
                        <a:extLst>
                          <a:ext uri="{FF2B5EF4-FFF2-40B4-BE49-F238E27FC236}">
                            <a16:creationId xmlns:a16="http://schemas.microsoft.com/office/drawing/2014/main" id="{60EAE759-D821-456D-8C63-CF8C49ACA1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58894" y="275867"/>
                        <a:ext cx="1965613" cy="192120"/>
                      </a:xfrm>
                      <a:prstGeom prst="rect">
                        <a:avLst/>
                      </a:prstGeom>
                      <a:noFill/>
                      <a:ln>
                        <a:noFill/>
                      </a:ln>
                    </p:spPr>
                  </p:pic>
                </p:oleObj>
              </mc:Fallback>
            </mc:AlternateContent>
          </a:graphicData>
        </a:graphic>
      </p:graphicFrame>
      <p:pic>
        <p:nvPicPr>
          <p:cNvPr id="2" name="Obrázek 1">
            <a:extLst>
              <a:ext uri="{FF2B5EF4-FFF2-40B4-BE49-F238E27FC236}">
                <a16:creationId xmlns:a16="http://schemas.microsoft.com/office/drawing/2014/main" id="{E40F9B35-A30D-EC7A-4CC0-4412F269A13F}"/>
              </a:ext>
            </a:extLst>
          </p:cNvPr>
          <p:cNvPicPr>
            <a:picLocks noChangeAspect="1"/>
          </p:cNvPicPr>
          <p:nvPr/>
        </p:nvPicPr>
        <p:blipFill>
          <a:blip r:embed="rId5"/>
          <a:stretch>
            <a:fillRect/>
          </a:stretch>
        </p:blipFill>
        <p:spPr>
          <a:xfrm>
            <a:off x="146148" y="66563"/>
            <a:ext cx="2557635" cy="610728"/>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Shape 131"/>
        <p:cNvGrpSpPr/>
        <p:nvPr/>
      </p:nvGrpSpPr>
      <p:grpSpPr>
        <a:xfrm>
          <a:off x="0" y="0"/>
          <a:ext cx="0" cy="0"/>
          <a:chOff x="0" y="0"/>
          <a:chExt cx="0" cy="0"/>
        </a:xfrm>
      </p:grpSpPr>
      <p:sp>
        <p:nvSpPr>
          <p:cNvPr id="132" name="Google Shape;132;g19907cdc2c8_0_94"/>
          <p:cNvSpPr txBox="1">
            <a:spLocks noGrp="1"/>
          </p:cNvSpPr>
          <p:nvPr>
            <p:ph type="title"/>
          </p:nvPr>
        </p:nvSpPr>
        <p:spPr>
          <a:xfrm>
            <a:off x="2299873" y="365685"/>
            <a:ext cx="7592400" cy="7938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38AAE1"/>
              </a:buClr>
              <a:buSzPts val="2430"/>
              <a:buFont typeface="Arial"/>
              <a:buNone/>
            </a:pPr>
            <a:r>
              <a:rPr lang="cs-CZ" sz="2700"/>
              <a:t>DSA v kostce - informační povinnost</a:t>
            </a:r>
            <a:endParaRPr sz="2700"/>
          </a:p>
        </p:txBody>
      </p:sp>
      <p:sp>
        <p:nvSpPr>
          <p:cNvPr id="133" name="Google Shape;133;g19907cdc2c8_0_94"/>
          <p:cNvSpPr txBox="1">
            <a:spLocks noGrp="1"/>
          </p:cNvSpPr>
          <p:nvPr>
            <p:ph type="body" idx="1"/>
          </p:nvPr>
        </p:nvSpPr>
        <p:spPr>
          <a:xfrm>
            <a:off x="1085639" y="1441501"/>
            <a:ext cx="10020600" cy="4735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600"/>
              </a:spcBef>
              <a:spcAft>
                <a:spcPts val="0"/>
              </a:spcAft>
              <a:buNone/>
            </a:pPr>
            <a:r>
              <a:rPr lang="cs-CZ" sz="1600" b="1" dirty="0">
                <a:solidFill>
                  <a:schemeClr val="dk2"/>
                </a:solidFill>
              </a:rPr>
              <a:t>DSA obsahuje obsáhlé informační povinnosti:</a:t>
            </a:r>
            <a:endParaRPr sz="1600" b="1" dirty="0">
              <a:solidFill>
                <a:schemeClr val="dk2"/>
              </a:solidFill>
            </a:endParaRPr>
          </a:p>
          <a:p>
            <a:pPr marL="228591" lvl="0" indent="-165091" algn="l" rtl="0">
              <a:lnSpc>
                <a:spcPct val="100000"/>
              </a:lnSpc>
              <a:spcBef>
                <a:spcPts val="600"/>
              </a:spcBef>
              <a:spcAft>
                <a:spcPts val="0"/>
              </a:spcAft>
              <a:buClr>
                <a:schemeClr val="dk1"/>
              </a:buClr>
              <a:buSzPts val="1400"/>
              <a:buChar char="•"/>
            </a:pPr>
            <a:r>
              <a:rPr lang="cs-CZ" sz="1600" b="1" dirty="0">
                <a:solidFill>
                  <a:schemeClr val="dk2"/>
                </a:solidFill>
              </a:rPr>
              <a:t>jednotné kontaktní místo pro veřejné orgány a uživatele, </a:t>
            </a:r>
            <a:br>
              <a:rPr lang="cs-CZ" sz="1600" b="1" dirty="0">
                <a:solidFill>
                  <a:schemeClr val="dk2"/>
                </a:solidFill>
              </a:rPr>
            </a:br>
            <a:r>
              <a:rPr lang="cs-CZ" sz="1600" dirty="0">
                <a:solidFill>
                  <a:schemeClr val="dk1"/>
                </a:solidFill>
              </a:rPr>
              <a:t>vč. uvedení jazyka, v němž je možné komunikovat (CZ + EN) - čl. 11</a:t>
            </a:r>
            <a:endParaRPr lang="cs-CZ" sz="1600" b="1" dirty="0">
              <a:solidFill>
                <a:schemeClr val="dk2"/>
              </a:solidFill>
            </a:endParaRPr>
          </a:p>
          <a:p>
            <a:pPr marL="228591" lvl="0" indent="-165091" algn="l" rtl="0">
              <a:lnSpc>
                <a:spcPct val="100000"/>
              </a:lnSpc>
              <a:spcBef>
                <a:spcPts val="600"/>
              </a:spcBef>
              <a:spcAft>
                <a:spcPts val="0"/>
              </a:spcAft>
              <a:buClr>
                <a:schemeClr val="dk1"/>
              </a:buClr>
              <a:buSzPts val="1400"/>
              <a:buChar char="•"/>
            </a:pPr>
            <a:endParaRPr sz="1600" b="1" dirty="0">
              <a:solidFill>
                <a:schemeClr val="dk2"/>
              </a:solidFill>
            </a:endParaRPr>
          </a:p>
          <a:p>
            <a:pPr marL="0" marR="0" lvl="0" indent="0" algn="l" rtl="0">
              <a:lnSpc>
                <a:spcPct val="100000"/>
              </a:lnSpc>
              <a:spcBef>
                <a:spcPts val="600"/>
              </a:spcBef>
              <a:spcAft>
                <a:spcPts val="0"/>
              </a:spcAft>
              <a:buNone/>
            </a:pPr>
            <a:endParaRPr sz="1600" b="1" dirty="0">
              <a:solidFill>
                <a:schemeClr val="dk2"/>
              </a:solidFill>
            </a:endParaRPr>
          </a:p>
        </p:txBody>
      </p:sp>
      <p:pic>
        <p:nvPicPr>
          <p:cNvPr id="5" name="Obrázek 4">
            <a:extLst>
              <a:ext uri="{FF2B5EF4-FFF2-40B4-BE49-F238E27FC236}">
                <a16:creationId xmlns:a16="http://schemas.microsoft.com/office/drawing/2014/main" id="{67DF581F-E728-4303-8DCC-7852F4A4AA2D}"/>
              </a:ext>
            </a:extLst>
          </p:cNvPr>
          <p:cNvPicPr>
            <a:picLocks noChangeAspect="1"/>
          </p:cNvPicPr>
          <p:nvPr/>
        </p:nvPicPr>
        <p:blipFill>
          <a:blip r:embed="rId3"/>
          <a:stretch>
            <a:fillRect/>
          </a:stretch>
        </p:blipFill>
        <p:spPr>
          <a:xfrm>
            <a:off x="3765755" y="2635412"/>
            <a:ext cx="4826918" cy="3612987"/>
          </a:xfrm>
          <a:prstGeom prst="rect">
            <a:avLst/>
          </a:prstGeom>
        </p:spPr>
      </p:pic>
      <p:graphicFrame>
        <p:nvGraphicFramePr>
          <p:cNvPr id="6" name="Object 1">
            <a:extLst>
              <a:ext uri="{FF2B5EF4-FFF2-40B4-BE49-F238E27FC236}">
                <a16:creationId xmlns:a16="http://schemas.microsoft.com/office/drawing/2014/main" id="{89A4E1D2-4409-45DD-8A62-77EF056E92D1}"/>
              </a:ext>
            </a:extLst>
          </p:cNvPr>
          <p:cNvGraphicFramePr>
            <a:graphicFrameLocks noChangeAspect="1"/>
          </p:cNvGraphicFramePr>
          <p:nvPr>
            <p:extLst>
              <p:ext uri="{D42A27DB-BD31-4B8C-83A1-F6EECF244321}">
                <p14:modId xmlns:p14="http://schemas.microsoft.com/office/powerpoint/2010/main" val="1723118700"/>
              </p:ext>
            </p:extLst>
          </p:nvPr>
        </p:nvGraphicFramePr>
        <p:xfrm>
          <a:off x="9858894" y="275867"/>
          <a:ext cx="1965613" cy="192120"/>
        </p:xfrm>
        <a:graphic>
          <a:graphicData uri="http://schemas.openxmlformats.org/presentationml/2006/ole">
            <mc:AlternateContent xmlns:mc="http://schemas.openxmlformats.org/markup-compatibility/2006">
              <mc:Choice xmlns:v="urn:schemas-microsoft-com:vml" Requires="v">
                <p:oleObj r:id="rId4" imgW="9011908" imgH="847843" progId="">
                  <p:embed/>
                </p:oleObj>
              </mc:Choice>
              <mc:Fallback>
                <p:oleObj r:id="rId4" imgW="9011908" imgH="847843" progId="">
                  <p:embed/>
                  <p:pic>
                    <p:nvPicPr>
                      <p:cNvPr id="4" name="Object 1">
                        <a:extLst>
                          <a:ext uri="{FF2B5EF4-FFF2-40B4-BE49-F238E27FC236}">
                            <a16:creationId xmlns:a16="http://schemas.microsoft.com/office/drawing/2014/main" id="{60EAE759-D821-456D-8C63-CF8C49ACA1D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858894" y="275867"/>
                        <a:ext cx="1965613" cy="192120"/>
                      </a:xfrm>
                      <a:prstGeom prst="rect">
                        <a:avLst/>
                      </a:prstGeom>
                      <a:noFill/>
                      <a:ln>
                        <a:noFill/>
                      </a:ln>
                    </p:spPr>
                  </p:pic>
                </p:oleObj>
              </mc:Fallback>
            </mc:AlternateContent>
          </a:graphicData>
        </a:graphic>
      </p:graphicFrame>
      <p:pic>
        <p:nvPicPr>
          <p:cNvPr id="2" name="Obrázek 1">
            <a:extLst>
              <a:ext uri="{FF2B5EF4-FFF2-40B4-BE49-F238E27FC236}">
                <a16:creationId xmlns:a16="http://schemas.microsoft.com/office/drawing/2014/main" id="{FC3BE606-CDBC-9096-072B-4FDC1FBC91B2}"/>
              </a:ext>
            </a:extLst>
          </p:cNvPr>
          <p:cNvPicPr>
            <a:picLocks noChangeAspect="1"/>
          </p:cNvPicPr>
          <p:nvPr/>
        </p:nvPicPr>
        <p:blipFill>
          <a:blip r:embed="rId6"/>
          <a:stretch>
            <a:fillRect/>
          </a:stretch>
        </p:blipFill>
        <p:spPr>
          <a:xfrm>
            <a:off x="146148" y="66563"/>
            <a:ext cx="2557635" cy="610728"/>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Shape 131"/>
        <p:cNvGrpSpPr/>
        <p:nvPr/>
      </p:nvGrpSpPr>
      <p:grpSpPr>
        <a:xfrm>
          <a:off x="0" y="0"/>
          <a:ext cx="0" cy="0"/>
          <a:chOff x="0" y="0"/>
          <a:chExt cx="0" cy="0"/>
        </a:xfrm>
      </p:grpSpPr>
      <p:sp>
        <p:nvSpPr>
          <p:cNvPr id="132" name="Google Shape;132;g19907cdc2c8_0_94"/>
          <p:cNvSpPr txBox="1">
            <a:spLocks noGrp="1"/>
          </p:cNvSpPr>
          <p:nvPr>
            <p:ph type="title"/>
          </p:nvPr>
        </p:nvSpPr>
        <p:spPr>
          <a:xfrm>
            <a:off x="2299873" y="365685"/>
            <a:ext cx="7592400" cy="7938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38AAE1"/>
              </a:buClr>
              <a:buSzPts val="2430"/>
              <a:buFont typeface="Arial"/>
              <a:buNone/>
            </a:pPr>
            <a:r>
              <a:rPr lang="cs-CZ" sz="2700"/>
              <a:t>DSA v kostce - informační povinnost</a:t>
            </a:r>
            <a:endParaRPr sz="2700"/>
          </a:p>
        </p:txBody>
      </p:sp>
      <p:sp>
        <p:nvSpPr>
          <p:cNvPr id="133" name="Google Shape;133;g19907cdc2c8_0_94"/>
          <p:cNvSpPr txBox="1">
            <a:spLocks noGrp="1"/>
          </p:cNvSpPr>
          <p:nvPr>
            <p:ph type="body" idx="1"/>
          </p:nvPr>
        </p:nvSpPr>
        <p:spPr>
          <a:xfrm>
            <a:off x="1085639" y="1441501"/>
            <a:ext cx="10020600" cy="4735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600"/>
              </a:spcBef>
              <a:spcAft>
                <a:spcPts val="0"/>
              </a:spcAft>
              <a:buNone/>
            </a:pPr>
            <a:r>
              <a:rPr lang="cs-CZ" sz="1800" b="1" dirty="0">
                <a:solidFill>
                  <a:schemeClr val="dk2"/>
                </a:solidFill>
              </a:rPr>
              <a:t>DSA obsahuje obsáhlé informační povinnosti:</a:t>
            </a:r>
            <a:endParaRPr sz="1800" b="1" dirty="0">
              <a:solidFill>
                <a:schemeClr val="dk2"/>
              </a:solidFill>
            </a:endParaRPr>
          </a:p>
          <a:p>
            <a:pPr marL="228591" lvl="0" indent="-165091" algn="l" rtl="0">
              <a:lnSpc>
                <a:spcPct val="100000"/>
              </a:lnSpc>
              <a:spcBef>
                <a:spcPts val="600"/>
              </a:spcBef>
              <a:spcAft>
                <a:spcPts val="0"/>
              </a:spcAft>
              <a:buClr>
                <a:schemeClr val="dk1"/>
              </a:buClr>
              <a:buSzPts val="1400"/>
              <a:buChar char="•"/>
            </a:pPr>
            <a:r>
              <a:rPr lang="cs-CZ" sz="1800" dirty="0">
                <a:solidFill>
                  <a:schemeClr val="dk1"/>
                </a:solidFill>
              </a:rPr>
              <a:t>obsáhlé </a:t>
            </a:r>
            <a:r>
              <a:rPr lang="cs-CZ" sz="1800" b="1" dirty="0">
                <a:solidFill>
                  <a:schemeClr val="dk2"/>
                </a:solidFill>
              </a:rPr>
              <a:t>informační povinnosti o podmínkách</a:t>
            </a:r>
            <a:r>
              <a:rPr lang="cs-CZ" sz="1800" dirty="0">
                <a:solidFill>
                  <a:schemeClr val="dk1"/>
                </a:solidFill>
              </a:rPr>
              <a:t>, vč. jejich změn - čl. 14 </a:t>
            </a:r>
            <a:br>
              <a:rPr lang="cs-CZ" sz="1800" dirty="0">
                <a:solidFill>
                  <a:schemeClr val="dk1"/>
                </a:solidFill>
              </a:rPr>
            </a:br>
            <a:r>
              <a:rPr lang="cs-CZ" sz="1800" dirty="0">
                <a:solidFill>
                  <a:schemeClr val="dk1"/>
                </a:solidFill>
              </a:rPr>
              <a:t>a </a:t>
            </a:r>
            <a:r>
              <a:rPr lang="cs-CZ" sz="1800" b="1" dirty="0">
                <a:solidFill>
                  <a:schemeClr val="dk2"/>
                </a:solidFill>
              </a:rPr>
              <a:t>politiky pozastavování či rušení účtu</a:t>
            </a:r>
            <a:r>
              <a:rPr lang="cs-CZ" sz="1800" dirty="0">
                <a:solidFill>
                  <a:schemeClr val="dk1"/>
                </a:solidFill>
              </a:rPr>
              <a:t> (čl. 23)</a:t>
            </a:r>
            <a:endParaRPr sz="1800" dirty="0">
              <a:solidFill>
                <a:schemeClr val="dk1"/>
              </a:solidFill>
            </a:endParaRPr>
          </a:p>
          <a:p>
            <a:pPr marL="228591" lvl="0" indent="-165091" algn="l" rtl="0">
              <a:lnSpc>
                <a:spcPct val="100000"/>
              </a:lnSpc>
              <a:spcBef>
                <a:spcPts val="600"/>
              </a:spcBef>
              <a:spcAft>
                <a:spcPts val="0"/>
              </a:spcAft>
              <a:buClr>
                <a:schemeClr val="dk1"/>
              </a:buClr>
              <a:buSzPts val="1400"/>
              <a:buChar char="•"/>
            </a:pPr>
            <a:r>
              <a:rPr lang="cs-CZ" sz="1800" b="1" dirty="0">
                <a:solidFill>
                  <a:schemeClr val="dk2"/>
                </a:solidFill>
              </a:rPr>
              <a:t>roční zprávy o moderování obsahu</a:t>
            </a:r>
            <a:r>
              <a:rPr lang="cs-CZ" sz="1800" dirty="0">
                <a:solidFill>
                  <a:schemeClr val="dk1"/>
                </a:solidFill>
              </a:rPr>
              <a:t> (např. čl. 15)</a:t>
            </a:r>
          </a:p>
          <a:p>
            <a:pPr marL="228591" lvl="0" indent="-165091" algn="l" rtl="0">
              <a:lnSpc>
                <a:spcPct val="100000"/>
              </a:lnSpc>
              <a:spcBef>
                <a:spcPts val="600"/>
              </a:spcBef>
              <a:spcAft>
                <a:spcPts val="0"/>
              </a:spcAft>
              <a:buClr>
                <a:schemeClr val="dk1"/>
              </a:buClr>
              <a:buSzPts val="1400"/>
              <a:buChar char="•"/>
            </a:pPr>
            <a:r>
              <a:rPr lang="cs-CZ" sz="1800" b="1" dirty="0">
                <a:solidFill>
                  <a:schemeClr val="dk2"/>
                </a:solidFill>
              </a:rPr>
              <a:t>půlroční informace o počtu uživatelů</a:t>
            </a:r>
            <a:r>
              <a:rPr lang="cs-CZ" sz="1800" dirty="0">
                <a:solidFill>
                  <a:schemeClr val="dk1"/>
                </a:solidFill>
              </a:rPr>
              <a:t> platforem (do 17.2.2023 a dále každých 6 měsíců)</a:t>
            </a:r>
            <a:endParaRPr sz="1800" dirty="0">
              <a:solidFill>
                <a:schemeClr val="dk1"/>
              </a:solidFill>
            </a:endParaRPr>
          </a:p>
          <a:p>
            <a:pPr marL="228591" lvl="0" indent="-165091" algn="l" rtl="0">
              <a:lnSpc>
                <a:spcPct val="100000"/>
              </a:lnSpc>
              <a:spcBef>
                <a:spcPts val="600"/>
              </a:spcBef>
              <a:spcAft>
                <a:spcPts val="0"/>
              </a:spcAft>
              <a:buClr>
                <a:schemeClr val="dk1"/>
              </a:buClr>
              <a:buSzPts val="1400"/>
              <a:buChar char="•"/>
            </a:pPr>
            <a:r>
              <a:rPr lang="cs-CZ" sz="1800" dirty="0">
                <a:solidFill>
                  <a:schemeClr val="dk1"/>
                </a:solidFill>
              </a:rPr>
              <a:t>informace uživatelům o krocích provedených na základě příkazů orgánů veřejné správy </a:t>
            </a:r>
            <a:br>
              <a:rPr lang="cs-CZ" sz="1800" dirty="0">
                <a:solidFill>
                  <a:schemeClr val="dk1"/>
                </a:solidFill>
              </a:rPr>
            </a:br>
            <a:r>
              <a:rPr lang="cs-CZ" sz="1800" dirty="0">
                <a:solidFill>
                  <a:schemeClr val="dk1"/>
                </a:solidFill>
              </a:rPr>
              <a:t>(čl. 9 a 10)</a:t>
            </a:r>
            <a:endParaRPr sz="1800" dirty="0">
              <a:solidFill>
                <a:schemeClr val="dk1"/>
              </a:solidFill>
            </a:endParaRPr>
          </a:p>
          <a:p>
            <a:pPr marL="228591" lvl="0" indent="-165091" algn="l" rtl="0">
              <a:lnSpc>
                <a:spcPct val="100000"/>
              </a:lnSpc>
              <a:spcBef>
                <a:spcPts val="600"/>
              </a:spcBef>
              <a:spcAft>
                <a:spcPts val="0"/>
              </a:spcAft>
              <a:buClr>
                <a:schemeClr val="dk1"/>
              </a:buClr>
              <a:buSzPts val="1400"/>
              <a:buChar char="•"/>
            </a:pPr>
            <a:r>
              <a:rPr lang="cs-CZ" sz="1800" b="1" dirty="0">
                <a:solidFill>
                  <a:schemeClr val="dk2"/>
                </a:solidFill>
              </a:rPr>
              <a:t>potvrzování oznámení v rámci </a:t>
            </a:r>
            <a:r>
              <a:rPr lang="cs-CZ" sz="1800" b="1" dirty="0" err="1">
                <a:solidFill>
                  <a:schemeClr val="dk2"/>
                </a:solidFill>
              </a:rPr>
              <a:t>notice</a:t>
            </a:r>
            <a:r>
              <a:rPr lang="cs-CZ" sz="1800" b="1" dirty="0">
                <a:solidFill>
                  <a:schemeClr val="dk2"/>
                </a:solidFill>
              </a:rPr>
              <a:t> &amp; </a:t>
            </a:r>
            <a:r>
              <a:rPr lang="cs-CZ" sz="1800" b="1" dirty="0" err="1">
                <a:solidFill>
                  <a:schemeClr val="dk2"/>
                </a:solidFill>
              </a:rPr>
              <a:t>action</a:t>
            </a:r>
            <a:r>
              <a:rPr lang="cs-CZ" sz="1800" b="1" dirty="0">
                <a:solidFill>
                  <a:schemeClr val="dk2"/>
                </a:solidFill>
              </a:rPr>
              <a:t> </a:t>
            </a:r>
            <a:r>
              <a:rPr lang="cs-CZ" sz="1800" dirty="0">
                <a:solidFill>
                  <a:schemeClr val="dk1"/>
                </a:solidFill>
              </a:rPr>
              <a:t>a informace </a:t>
            </a:r>
            <a:r>
              <a:rPr lang="cs-CZ" sz="1800" b="1" dirty="0">
                <a:solidFill>
                  <a:schemeClr val="dk2"/>
                </a:solidFill>
              </a:rPr>
              <a:t>o způsobu vyřízení stížnosti</a:t>
            </a:r>
            <a:r>
              <a:rPr lang="cs-CZ" sz="1800" dirty="0">
                <a:solidFill>
                  <a:schemeClr val="dk1"/>
                </a:solidFill>
              </a:rPr>
              <a:t> vč. </a:t>
            </a:r>
            <a:r>
              <a:rPr lang="cs-CZ" sz="1800" b="1" dirty="0">
                <a:solidFill>
                  <a:schemeClr val="dk2"/>
                </a:solidFill>
              </a:rPr>
              <a:t>prostředků nápravy</a:t>
            </a:r>
            <a:r>
              <a:rPr lang="cs-CZ" sz="1800" dirty="0">
                <a:solidFill>
                  <a:schemeClr val="dk1"/>
                </a:solidFill>
              </a:rPr>
              <a:t> (čl. 16)  </a:t>
            </a:r>
            <a:endParaRPr sz="1800" dirty="0">
              <a:solidFill>
                <a:schemeClr val="dk1"/>
              </a:solidFill>
            </a:endParaRPr>
          </a:p>
          <a:p>
            <a:pPr marL="228591" lvl="0" indent="-165091" algn="l" rtl="0">
              <a:lnSpc>
                <a:spcPct val="100000"/>
              </a:lnSpc>
              <a:spcBef>
                <a:spcPts val="600"/>
              </a:spcBef>
              <a:spcAft>
                <a:spcPts val="0"/>
              </a:spcAft>
              <a:buClr>
                <a:schemeClr val="dk1"/>
              </a:buClr>
              <a:buSzPts val="1400"/>
              <a:buChar char="•"/>
            </a:pPr>
            <a:r>
              <a:rPr lang="cs-CZ" sz="1800" dirty="0">
                <a:solidFill>
                  <a:schemeClr val="dk1"/>
                </a:solidFill>
              </a:rPr>
              <a:t>v případě odstranění obsahu (či jiné akce vůči </a:t>
            </a:r>
            <a:r>
              <a:rPr lang="cs-CZ" sz="1800" dirty="0" err="1">
                <a:solidFill>
                  <a:schemeClr val="dk1"/>
                </a:solidFill>
              </a:rPr>
              <a:t>uploaderovi</a:t>
            </a:r>
            <a:r>
              <a:rPr lang="cs-CZ" sz="1800" dirty="0">
                <a:solidFill>
                  <a:schemeClr val="dk1"/>
                </a:solidFill>
              </a:rPr>
              <a:t>, vč. zrušení účtu) </a:t>
            </a:r>
            <a:r>
              <a:rPr lang="cs-CZ" sz="1800" b="1" dirty="0">
                <a:solidFill>
                  <a:schemeClr val="dk2"/>
                </a:solidFill>
              </a:rPr>
              <a:t>podrobné odůvodnění</a:t>
            </a:r>
            <a:r>
              <a:rPr lang="cs-CZ" sz="1800" dirty="0">
                <a:solidFill>
                  <a:schemeClr val="dk1"/>
                </a:solidFill>
              </a:rPr>
              <a:t> (čl. 17), které musí být </a:t>
            </a:r>
            <a:r>
              <a:rPr lang="cs-CZ" sz="1800" b="1" dirty="0">
                <a:solidFill>
                  <a:schemeClr val="dk2"/>
                </a:solidFill>
              </a:rPr>
              <a:t>konkrétní a odůvodněné konkrétním odkazem na podmínky/zákon</a:t>
            </a:r>
            <a:r>
              <a:rPr lang="cs-CZ" sz="1800" dirty="0">
                <a:solidFill>
                  <a:schemeClr val="dk1"/>
                </a:solidFill>
              </a:rPr>
              <a:t>; stejné platí u online platforem pro “odvolání” (interní stížnosti) (čl. 20)</a:t>
            </a:r>
            <a:endParaRPr sz="1800" dirty="0">
              <a:solidFill>
                <a:schemeClr val="dk1"/>
              </a:solidFill>
            </a:endParaRPr>
          </a:p>
          <a:p>
            <a:pPr marL="228591" lvl="0" indent="-165091" algn="l" rtl="0">
              <a:lnSpc>
                <a:spcPct val="100000"/>
              </a:lnSpc>
              <a:spcBef>
                <a:spcPts val="600"/>
              </a:spcBef>
              <a:spcAft>
                <a:spcPts val="0"/>
              </a:spcAft>
              <a:buClr>
                <a:schemeClr val="dk1"/>
              </a:buClr>
              <a:buSzPts val="1400"/>
              <a:buChar char="•"/>
            </a:pPr>
            <a:r>
              <a:rPr lang="cs-CZ" sz="1800" dirty="0">
                <a:solidFill>
                  <a:schemeClr val="dk1"/>
                </a:solidFill>
              </a:rPr>
              <a:t>speciální informační povinnost ohledně </a:t>
            </a:r>
            <a:r>
              <a:rPr lang="cs-CZ" sz="1800" b="1" dirty="0">
                <a:solidFill>
                  <a:schemeClr val="dk2"/>
                </a:solidFill>
              </a:rPr>
              <a:t>reklamy a </a:t>
            </a:r>
            <a:r>
              <a:rPr lang="cs-CZ" sz="1800" b="1" dirty="0" err="1">
                <a:solidFill>
                  <a:schemeClr val="dk2"/>
                </a:solidFill>
              </a:rPr>
              <a:t>doporučovacích</a:t>
            </a:r>
            <a:r>
              <a:rPr lang="cs-CZ" sz="1800" b="1" dirty="0">
                <a:solidFill>
                  <a:schemeClr val="dk2"/>
                </a:solidFill>
              </a:rPr>
              <a:t> systémů</a:t>
            </a:r>
            <a:r>
              <a:rPr lang="cs-CZ" sz="1800" dirty="0">
                <a:solidFill>
                  <a:schemeClr val="dk1"/>
                </a:solidFill>
              </a:rPr>
              <a:t> (čl. 26 a 27)</a:t>
            </a:r>
            <a:endParaRPr sz="1800" dirty="0">
              <a:solidFill>
                <a:schemeClr val="dk1"/>
              </a:solidFill>
            </a:endParaRPr>
          </a:p>
          <a:p>
            <a:pPr marL="228591" lvl="0" indent="0" algn="l" rtl="0">
              <a:lnSpc>
                <a:spcPct val="100000"/>
              </a:lnSpc>
              <a:spcBef>
                <a:spcPts val="600"/>
              </a:spcBef>
              <a:spcAft>
                <a:spcPts val="0"/>
              </a:spcAft>
              <a:buNone/>
            </a:pPr>
            <a:endParaRPr sz="1400" dirty="0">
              <a:solidFill>
                <a:schemeClr val="dk1"/>
              </a:solidFill>
            </a:endParaRPr>
          </a:p>
          <a:p>
            <a:pPr marL="0" marR="0" lvl="0" indent="0" algn="l" rtl="0">
              <a:lnSpc>
                <a:spcPct val="100000"/>
              </a:lnSpc>
              <a:spcBef>
                <a:spcPts val="600"/>
              </a:spcBef>
              <a:spcAft>
                <a:spcPts val="0"/>
              </a:spcAft>
              <a:buNone/>
            </a:pPr>
            <a:endParaRPr sz="1400" b="1" dirty="0">
              <a:solidFill>
                <a:schemeClr val="dk2"/>
              </a:solidFill>
            </a:endParaRPr>
          </a:p>
        </p:txBody>
      </p:sp>
      <p:graphicFrame>
        <p:nvGraphicFramePr>
          <p:cNvPr id="4" name="Object 1">
            <a:extLst>
              <a:ext uri="{FF2B5EF4-FFF2-40B4-BE49-F238E27FC236}">
                <a16:creationId xmlns:a16="http://schemas.microsoft.com/office/drawing/2014/main" id="{D09DC66B-251D-4D77-9772-F31B7D304E61}"/>
              </a:ext>
            </a:extLst>
          </p:cNvPr>
          <p:cNvGraphicFramePr>
            <a:graphicFrameLocks noChangeAspect="1"/>
          </p:cNvGraphicFramePr>
          <p:nvPr>
            <p:extLst>
              <p:ext uri="{D42A27DB-BD31-4B8C-83A1-F6EECF244321}">
                <p14:modId xmlns:p14="http://schemas.microsoft.com/office/powerpoint/2010/main" val="1723118700"/>
              </p:ext>
            </p:extLst>
          </p:nvPr>
        </p:nvGraphicFramePr>
        <p:xfrm>
          <a:off x="9858894" y="275867"/>
          <a:ext cx="1965613" cy="192120"/>
        </p:xfrm>
        <a:graphic>
          <a:graphicData uri="http://schemas.openxmlformats.org/presentationml/2006/ole">
            <mc:AlternateContent xmlns:mc="http://schemas.openxmlformats.org/markup-compatibility/2006">
              <mc:Choice xmlns:v="urn:schemas-microsoft-com:vml" Requires="v">
                <p:oleObj r:id="rId3" imgW="9011908" imgH="847843" progId="">
                  <p:embed/>
                </p:oleObj>
              </mc:Choice>
              <mc:Fallback>
                <p:oleObj r:id="rId3" imgW="9011908" imgH="847843" progId="">
                  <p:embed/>
                  <p:pic>
                    <p:nvPicPr>
                      <p:cNvPr id="4" name="Object 1">
                        <a:extLst>
                          <a:ext uri="{FF2B5EF4-FFF2-40B4-BE49-F238E27FC236}">
                            <a16:creationId xmlns:a16="http://schemas.microsoft.com/office/drawing/2014/main" id="{60EAE759-D821-456D-8C63-CF8C49ACA1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58894" y="275867"/>
                        <a:ext cx="1965613" cy="192120"/>
                      </a:xfrm>
                      <a:prstGeom prst="rect">
                        <a:avLst/>
                      </a:prstGeom>
                      <a:noFill/>
                      <a:ln>
                        <a:noFill/>
                      </a:ln>
                    </p:spPr>
                  </p:pic>
                </p:oleObj>
              </mc:Fallback>
            </mc:AlternateContent>
          </a:graphicData>
        </a:graphic>
      </p:graphicFrame>
      <p:pic>
        <p:nvPicPr>
          <p:cNvPr id="2" name="Obrázek 1">
            <a:extLst>
              <a:ext uri="{FF2B5EF4-FFF2-40B4-BE49-F238E27FC236}">
                <a16:creationId xmlns:a16="http://schemas.microsoft.com/office/drawing/2014/main" id="{E0188724-803F-D9EA-3F75-D279FD27391F}"/>
              </a:ext>
            </a:extLst>
          </p:cNvPr>
          <p:cNvPicPr>
            <a:picLocks noChangeAspect="1"/>
          </p:cNvPicPr>
          <p:nvPr/>
        </p:nvPicPr>
        <p:blipFill>
          <a:blip r:embed="rId5"/>
          <a:stretch>
            <a:fillRect/>
          </a:stretch>
        </p:blipFill>
        <p:spPr>
          <a:xfrm>
            <a:off x="146148" y="66563"/>
            <a:ext cx="2557635" cy="610728"/>
          </a:xfrm>
          <a:prstGeom prst="rect">
            <a:avLst/>
          </a:prstGeom>
        </p:spPr>
      </p:pic>
    </p:spTree>
    <p:extLst>
      <p:ext uri="{BB962C8B-B14F-4D97-AF65-F5344CB8AC3E}">
        <p14:creationId xmlns:p14="http://schemas.microsoft.com/office/powerpoint/2010/main" val="2040524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Shape 119"/>
        <p:cNvGrpSpPr/>
        <p:nvPr/>
      </p:nvGrpSpPr>
      <p:grpSpPr>
        <a:xfrm>
          <a:off x="0" y="0"/>
          <a:ext cx="0" cy="0"/>
          <a:chOff x="0" y="0"/>
          <a:chExt cx="0" cy="0"/>
        </a:xfrm>
      </p:grpSpPr>
      <p:sp>
        <p:nvSpPr>
          <p:cNvPr id="120" name="Google Shape;120;g19907cdc2c8_0_85"/>
          <p:cNvSpPr txBox="1">
            <a:spLocks noGrp="1"/>
          </p:cNvSpPr>
          <p:nvPr>
            <p:ph type="title"/>
          </p:nvPr>
        </p:nvSpPr>
        <p:spPr>
          <a:xfrm>
            <a:off x="2299873" y="365685"/>
            <a:ext cx="7592400" cy="793800"/>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rgbClr val="38AAE1"/>
              </a:buClr>
              <a:buSzPts val="2430"/>
              <a:buFont typeface="Arial"/>
              <a:buNone/>
            </a:pPr>
            <a:r>
              <a:rPr lang="cs-CZ" sz="2700" dirty="0"/>
              <a:t>DSA v kostce – posuzování závadného obsahu</a:t>
            </a:r>
            <a:endParaRPr sz="2700" dirty="0"/>
          </a:p>
        </p:txBody>
      </p:sp>
      <p:sp>
        <p:nvSpPr>
          <p:cNvPr id="121" name="Google Shape;121;g19907cdc2c8_0_85"/>
          <p:cNvSpPr txBox="1">
            <a:spLocks noGrp="1"/>
          </p:cNvSpPr>
          <p:nvPr>
            <p:ph type="body" idx="1"/>
          </p:nvPr>
        </p:nvSpPr>
        <p:spPr>
          <a:xfrm>
            <a:off x="1085639" y="1441501"/>
            <a:ext cx="10020600" cy="4735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1000"/>
              </a:spcBef>
              <a:spcAft>
                <a:spcPts val="0"/>
              </a:spcAft>
              <a:buNone/>
            </a:pPr>
            <a:r>
              <a:rPr lang="cs-CZ" sz="1400" b="1" dirty="0">
                <a:solidFill>
                  <a:schemeClr val="dk2"/>
                </a:solidFill>
              </a:rPr>
              <a:t>Hostingové služby </a:t>
            </a:r>
            <a:r>
              <a:rPr lang="cs-CZ" sz="1400" dirty="0"/>
              <a:t>(např. diskuze):</a:t>
            </a:r>
            <a:endParaRPr sz="1400" dirty="0"/>
          </a:p>
          <a:p>
            <a:pPr marL="228591" marR="0" lvl="0" indent="-165091" algn="l" rtl="0">
              <a:lnSpc>
                <a:spcPct val="100000"/>
              </a:lnSpc>
              <a:spcBef>
                <a:spcPts val="1000"/>
              </a:spcBef>
              <a:spcAft>
                <a:spcPts val="0"/>
              </a:spcAft>
              <a:buSzPts val="1400"/>
              <a:buChar char="•"/>
            </a:pPr>
            <a:r>
              <a:rPr lang="cs-CZ" sz="1400" dirty="0"/>
              <a:t>povinnost </a:t>
            </a:r>
            <a:r>
              <a:rPr lang="cs-CZ" sz="1400" b="1" dirty="0">
                <a:solidFill>
                  <a:schemeClr val="dk2"/>
                </a:solidFill>
              </a:rPr>
              <a:t>informovat v podmínkách o veškerých omezeních</a:t>
            </a:r>
            <a:r>
              <a:rPr lang="cs-CZ" sz="1400" dirty="0"/>
              <a:t>, která uplatňují v souvislosti s využíváním jejich služby</a:t>
            </a:r>
            <a:br>
              <a:rPr lang="cs-CZ" sz="1400" dirty="0"/>
            </a:br>
            <a:r>
              <a:rPr lang="cs-CZ" sz="1400" dirty="0"/>
              <a:t>s ohledem na informace poskytnuté příjemci služeb. </a:t>
            </a:r>
            <a:endParaRPr sz="1400" dirty="0"/>
          </a:p>
          <a:p>
            <a:pPr marL="228591" marR="0" lvl="0" indent="-165091" algn="l" rtl="0">
              <a:lnSpc>
                <a:spcPct val="100000"/>
              </a:lnSpc>
              <a:spcBef>
                <a:spcPts val="1000"/>
              </a:spcBef>
              <a:spcAft>
                <a:spcPts val="0"/>
              </a:spcAft>
              <a:buSzPts val="1400"/>
              <a:buChar char="•"/>
            </a:pPr>
            <a:r>
              <a:rPr lang="cs-CZ" sz="1400" dirty="0"/>
              <a:t>postupovat při uplatňování a vymáhání těchto omezení </a:t>
            </a:r>
            <a:r>
              <a:rPr lang="cs-CZ" sz="1400" b="1" dirty="0">
                <a:solidFill>
                  <a:schemeClr val="dk2"/>
                </a:solidFill>
              </a:rPr>
              <a:t>objektivně, přiměřeně a s náležitou péčí</a:t>
            </a:r>
            <a:r>
              <a:rPr lang="cs-CZ" sz="1400" dirty="0"/>
              <a:t> a patřičně </a:t>
            </a:r>
            <a:r>
              <a:rPr lang="cs-CZ" sz="1400" b="1" dirty="0">
                <a:solidFill>
                  <a:schemeClr val="dk2"/>
                </a:solidFill>
              </a:rPr>
              <a:t>přihlížet </a:t>
            </a:r>
            <a:br>
              <a:rPr lang="cs-CZ" sz="1400" b="1" dirty="0">
                <a:solidFill>
                  <a:schemeClr val="dk2"/>
                </a:solidFill>
              </a:rPr>
            </a:br>
            <a:r>
              <a:rPr lang="cs-CZ" sz="1400" b="1" dirty="0">
                <a:solidFill>
                  <a:schemeClr val="dk2"/>
                </a:solidFill>
              </a:rPr>
              <a:t>k právům a oprávněným zájmům všech dotčených stran</a:t>
            </a:r>
            <a:r>
              <a:rPr lang="cs-CZ" sz="1400" dirty="0"/>
              <a:t>, včetně základních práv příjemců služby, například svobody projevu, svobody a plurality médií a jiných základních práv a svobod, jak jsou zakotvena v Listině.</a:t>
            </a:r>
            <a:endParaRPr sz="1400" dirty="0"/>
          </a:p>
          <a:p>
            <a:pPr marL="228591" marR="0" lvl="0" indent="-165091" algn="l" rtl="0">
              <a:lnSpc>
                <a:spcPct val="100000"/>
              </a:lnSpc>
              <a:spcBef>
                <a:spcPts val="1000"/>
              </a:spcBef>
              <a:spcAft>
                <a:spcPts val="0"/>
              </a:spcAft>
              <a:buSzPts val="1400"/>
              <a:buChar char="•"/>
            </a:pPr>
            <a:r>
              <a:rPr lang="cs-CZ" sz="1400" dirty="0"/>
              <a:t>vyřizovat veškerá oznámení, která obdrží na základě </a:t>
            </a:r>
            <a:r>
              <a:rPr lang="cs-CZ" sz="1400" dirty="0" err="1"/>
              <a:t>notice</a:t>
            </a:r>
            <a:r>
              <a:rPr lang="cs-CZ" sz="1400" dirty="0"/>
              <a:t> &amp; </a:t>
            </a:r>
            <a:r>
              <a:rPr lang="cs-CZ" sz="1400" dirty="0" err="1"/>
              <a:t>action</a:t>
            </a:r>
            <a:r>
              <a:rPr lang="cs-CZ" sz="1400" dirty="0"/>
              <a:t> mechanismů a </a:t>
            </a:r>
            <a:r>
              <a:rPr lang="cs-CZ" sz="1400" b="1" dirty="0">
                <a:solidFill>
                  <a:schemeClr val="dk2"/>
                </a:solidFill>
              </a:rPr>
              <a:t>přijímat rozhodnutí</a:t>
            </a:r>
            <a:r>
              <a:rPr lang="cs-CZ" sz="1400" dirty="0"/>
              <a:t> s ohledem </a:t>
            </a:r>
            <a:br>
              <a:rPr lang="cs-CZ" sz="1400" dirty="0"/>
            </a:br>
            <a:r>
              <a:rPr lang="cs-CZ" sz="1400" dirty="0"/>
              <a:t>na informace, jichž se oznámení týkají, včas, nesvévolně, objektivně a</a:t>
            </a:r>
            <a:r>
              <a:rPr lang="cs-CZ" sz="1400" b="1" dirty="0">
                <a:solidFill>
                  <a:schemeClr val="dk2"/>
                </a:solidFill>
              </a:rPr>
              <a:t> s náležitou péčí</a:t>
            </a:r>
            <a:r>
              <a:rPr lang="cs-CZ" sz="1400" dirty="0"/>
              <a:t>.</a:t>
            </a:r>
            <a:endParaRPr sz="1400" dirty="0"/>
          </a:p>
          <a:p>
            <a:pPr marL="0" marR="0" lvl="0" indent="0" algn="l" rtl="0">
              <a:lnSpc>
                <a:spcPct val="100000"/>
              </a:lnSpc>
              <a:spcBef>
                <a:spcPts val="1000"/>
              </a:spcBef>
              <a:spcAft>
                <a:spcPts val="0"/>
              </a:spcAft>
              <a:buNone/>
            </a:pPr>
            <a:r>
              <a:rPr lang="cs-CZ" sz="1400" b="1" dirty="0">
                <a:solidFill>
                  <a:schemeClr val="dk2"/>
                </a:solidFill>
              </a:rPr>
              <a:t>Online platformy</a:t>
            </a:r>
            <a:r>
              <a:rPr lang="cs-CZ" sz="1400" dirty="0"/>
              <a:t> (např. Facebook):</a:t>
            </a:r>
            <a:endParaRPr sz="1400" dirty="0"/>
          </a:p>
          <a:p>
            <a:pPr marL="0" marR="0" lvl="0" indent="0" algn="l" rtl="0">
              <a:lnSpc>
                <a:spcPct val="100000"/>
              </a:lnSpc>
              <a:spcBef>
                <a:spcPts val="1000"/>
              </a:spcBef>
              <a:spcAft>
                <a:spcPts val="0"/>
              </a:spcAft>
              <a:buNone/>
            </a:pPr>
            <a:r>
              <a:rPr lang="cs-CZ" sz="1400" dirty="0">
                <a:solidFill>
                  <a:schemeClr val="dk1"/>
                </a:solidFill>
              </a:rPr>
              <a:t>Poskytovatelé online platforem vyřizují stížnosti podané prostřednictvím jejich interního systému pro vyřizování stížností včas, nediskriminačně, s náležitou péčí a nesvévolně. Pokud stížnost obsahuje dostatečné důvody k tomu, aby poskytovatel online platformy dospěl k závěru, že jeho rozhodnutí nepodnikat žádné kroky na základě oznámení je neodůvodněné, </a:t>
            </a:r>
            <a:br>
              <a:rPr lang="cs-CZ" sz="1400" dirty="0">
                <a:solidFill>
                  <a:schemeClr val="dk1"/>
                </a:solidFill>
              </a:rPr>
            </a:br>
            <a:r>
              <a:rPr lang="cs-CZ" sz="1400" dirty="0">
                <a:solidFill>
                  <a:schemeClr val="dk1"/>
                </a:solidFill>
              </a:rPr>
              <a:t>nebo že informace, jichž se stížnost týká, nejsou nezákonné ani neslučitelné s jeho smluvními podmínkami, nebo pokud obsahuje informace, z nichž vyplývá, že jednání stěžovatele neodůvodňuje přijaté opatření, </a:t>
            </a:r>
            <a:r>
              <a:rPr lang="cs-CZ" sz="1400" b="1" dirty="0">
                <a:solidFill>
                  <a:schemeClr val="dk2"/>
                </a:solidFill>
              </a:rPr>
              <a:t>rozhodnutí bez zbytečného odkladu zruší.</a:t>
            </a:r>
            <a:endParaRPr sz="1400" dirty="0">
              <a:solidFill>
                <a:schemeClr val="dk1"/>
              </a:solidFill>
            </a:endParaRPr>
          </a:p>
        </p:txBody>
      </p:sp>
      <p:graphicFrame>
        <p:nvGraphicFramePr>
          <p:cNvPr id="4" name="Object 1">
            <a:extLst>
              <a:ext uri="{FF2B5EF4-FFF2-40B4-BE49-F238E27FC236}">
                <a16:creationId xmlns:a16="http://schemas.microsoft.com/office/drawing/2014/main" id="{AC425824-8CB0-44CC-B444-60F4394113E8}"/>
              </a:ext>
            </a:extLst>
          </p:cNvPr>
          <p:cNvGraphicFramePr>
            <a:graphicFrameLocks noChangeAspect="1"/>
          </p:cNvGraphicFramePr>
          <p:nvPr>
            <p:extLst>
              <p:ext uri="{D42A27DB-BD31-4B8C-83A1-F6EECF244321}">
                <p14:modId xmlns:p14="http://schemas.microsoft.com/office/powerpoint/2010/main" val="1723118700"/>
              </p:ext>
            </p:extLst>
          </p:nvPr>
        </p:nvGraphicFramePr>
        <p:xfrm>
          <a:off x="9858894" y="275867"/>
          <a:ext cx="1965613" cy="192120"/>
        </p:xfrm>
        <a:graphic>
          <a:graphicData uri="http://schemas.openxmlformats.org/presentationml/2006/ole">
            <mc:AlternateContent xmlns:mc="http://schemas.openxmlformats.org/markup-compatibility/2006">
              <mc:Choice xmlns:v="urn:schemas-microsoft-com:vml" Requires="v">
                <p:oleObj r:id="rId3" imgW="9011908" imgH="847843" progId="">
                  <p:embed/>
                </p:oleObj>
              </mc:Choice>
              <mc:Fallback>
                <p:oleObj r:id="rId3" imgW="9011908" imgH="847843" progId="">
                  <p:embed/>
                  <p:pic>
                    <p:nvPicPr>
                      <p:cNvPr id="4" name="Object 1">
                        <a:extLst>
                          <a:ext uri="{FF2B5EF4-FFF2-40B4-BE49-F238E27FC236}">
                            <a16:creationId xmlns:a16="http://schemas.microsoft.com/office/drawing/2014/main" id="{60EAE759-D821-456D-8C63-CF8C49ACA1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58894" y="275867"/>
                        <a:ext cx="1965613" cy="192120"/>
                      </a:xfrm>
                      <a:prstGeom prst="rect">
                        <a:avLst/>
                      </a:prstGeom>
                      <a:noFill/>
                      <a:ln>
                        <a:noFill/>
                      </a:ln>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Shape 131"/>
        <p:cNvGrpSpPr/>
        <p:nvPr/>
      </p:nvGrpSpPr>
      <p:grpSpPr>
        <a:xfrm>
          <a:off x="0" y="0"/>
          <a:ext cx="0" cy="0"/>
          <a:chOff x="0" y="0"/>
          <a:chExt cx="0" cy="0"/>
        </a:xfrm>
      </p:grpSpPr>
      <p:sp>
        <p:nvSpPr>
          <p:cNvPr id="132" name="Google Shape;132;g19907cdc2c8_0_94"/>
          <p:cNvSpPr txBox="1">
            <a:spLocks noGrp="1"/>
          </p:cNvSpPr>
          <p:nvPr>
            <p:ph type="title"/>
          </p:nvPr>
        </p:nvSpPr>
        <p:spPr>
          <a:xfrm>
            <a:off x="2299873" y="365685"/>
            <a:ext cx="7592400" cy="7938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38AAE1"/>
              </a:buClr>
              <a:buSzPts val="2430"/>
              <a:buFont typeface="Arial"/>
              <a:buNone/>
            </a:pPr>
            <a:r>
              <a:rPr lang="cs-CZ" sz="2700" dirty="0"/>
              <a:t>DSA v kostce – </a:t>
            </a:r>
            <a:r>
              <a:rPr lang="cs-CZ" sz="2700" dirty="0" err="1"/>
              <a:t>notice</a:t>
            </a:r>
            <a:r>
              <a:rPr lang="cs-CZ" sz="2700" dirty="0"/>
              <a:t> &amp; </a:t>
            </a:r>
            <a:r>
              <a:rPr lang="cs-CZ" sz="2700" dirty="0" err="1"/>
              <a:t>action</a:t>
            </a:r>
            <a:endParaRPr sz="2700" dirty="0"/>
          </a:p>
        </p:txBody>
      </p:sp>
      <p:sp>
        <p:nvSpPr>
          <p:cNvPr id="133" name="Google Shape;133;g19907cdc2c8_0_94"/>
          <p:cNvSpPr txBox="1">
            <a:spLocks noGrp="1"/>
          </p:cNvSpPr>
          <p:nvPr>
            <p:ph type="body" idx="1"/>
          </p:nvPr>
        </p:nvSpPr>
        <p:spPr>
          <a:xfrm>
            <a:off x="1085639" y="1441501"/>
            <a:ext cx="10020600" cy="4735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600"/>
              </a:spcBef>
              <a:spcAft>
                <a:spcPts val="0"/>
              </a:spcAft>
              <a:buNone/>
            </a:pPr>
            <a:r>
              <a:rPr lang="cs-CZ" sz="3200" b="1" dirty="0">
                <a:solidFill>
                  <a:schemeClr val="dk2"/>
                </a:solidFill>
              </a:rPr>
              <a:t>Jak si mohou uživatelé stěžovat?</a:t>
            </a:r>
          </a:p>
          <a:p>
            <a:pPr marL="0" marR="0" lvl="0" indent="0" algn="l" rtl="0">
              <a:lnSpc>
                <a:spcPct val="100000"/>
              </a:lnSpc>
              <a:spcBef>
                <a:spcPts val="600"/>
              </a:spcBef>
              <a:spcAft>
                <a:spcPts val="0"/>
              </a:spcAft>
              <a:buNone/>
            </a:pPr>
            <a:r>
              <a:rPr lang="cs-CZ" sz="3200" b="1" dirty="0">
                <a:solidFill>
                  <a:schemeClr val="dk2"/>
                </a:solidFill>
              </a:rPr>
              <a:t>Uživatel = registrovaný uživatel + návštěvník</a:t>
            </a:r>
          </a:p>
          <a:p>
            <a:pPr marL="0" marR="0" lvl="0" indent="0" algn="l" rtl="0">
              <a:lnSpc>
                <a:spcPct val="100000"/>
              </a:lnSpc>
              <a:spcBef>
                <a:spcPts val="600"/>
              </a:spcBef>
              <a:spcAft>
                <a:spcPts val="0"/>
              </a:spcAft>
              <a:buNone/>
            </a:pPr>
            <a:r>
              <a:rPr lang="cs-CZ" dirty="0"/>
              <a:t>Čl. 16 DSA: </a:t>
            </a:r>
            <a:r>
              <a:rPr lang="cs-CZ" i="1" dirty="0"/>
              <a:t>Poskytovatelé hostingových služeb zavedou mechanismy, které osobám a subjektům umožňují </a:t>
            </a:r>
            <a:r>
              <a:rPr lang="cs-CZ" b="1" i="1" dirty="0">
                <a:solidFill>
                  <a:schemeClr val="dk2"/>
                </a:solidFill>
              </a:rPr>
              <a:t>oznamovat těmto poskytovatelům </a:t>
            </a:r>
            <a:r>
              <a:rPr lang="cs-CZ" i="1" dirty="0"/>
              <a:t>výskyt konkrétních informací v rámci jejich služby, které dotyčná osoba nebo subjekt považují za </a:t>
            </a:r>
            <a:r>
              <a:rPr lang="cs-CZ" b="1" i="1" dirty="0">
                <a:solidFill>
                  <a:schemeClr val="dk2"/>
                </a:solidFill>
              </a:rPr>
              <a:t>nezákonný obsah</a:t>
            </a:r>
            <a:r>
              <a:rPr lang="cs-CZ" i="1" dirty="0"/>
              <a:t>. </a:t>
            </a:r>
            <a:br>
              <a:rPr lang="cs-CZ" i="1" dirty="0"/>
            </a:br>
            <a:r>
              <a:rPr lang="cs-CZ" i="1" dirty="0"/>
              <a:t>Tyto mechanismy musí být </a:t>
            </a:r>
            <a:r>
              <a:rPr lang="cs-CZ" b="1" i="1" dirty="0">
                <a:solidFill>
                  <a:schemeClr val="dk2"/>
                </a:solidFill>
              </a:rPr>
              <a:t>snadno dostupné </a:t>
            </a:r>
            <a:r>
              <a:rPr lang="cs-CZ" i="1" dirty="0"/>
              <a:t>a uživatelsky přívětivé a musí umožňovat podávání oznámení </a:t>
            </a:r>
            <a:r>
              <a:rPr lang="cs-CZ" b="1" i="1" dirty="0">
                <a:solidFill>
                  <a:schemeClr val="dk2"/>
                </a:solidFill>
              </a:rPr>
              <a:t>elektronickými prostředky</a:t>
            </a:r>
            <a:r>
              <a:rPr lang="cs-CZ" i="1" dirty="0"/>
              <a:t>.</a:t>
            </a:r>
          </a:p>
          <a:p>
            <a:pPr marL="0" marR="0" lvl="0" indent="0" algn="l" rtl="0">
              <a:lnSpc>
                <a:spcPct val="100000"/>
              </a:lnSpc>
              <a:spcBef>
                <a:spcPts val="600"/>
              </a:spcBef>
              <a:spcAft>
                <a:spcPts val="0"/>
              </a:spcAft>
              <a:buNone/>
            </a:pPr>
            <a:r>
              <a:rPr lang="cs-CZ" b="1" dirty="0">
                <a:solidFill>
                  <a:schemeClr val="dk2"/>
                </a:solidFill>
              </a:rPr>
              <a:t>- </a:t>
            </a:r>
            <a:r>
              <a:rPr lang="cs-CZ" dirty="0"/>
              <a:t>Výslovně se vztahuje pouze na </a:t>
            </a:r>
            <a:r>
              <a:rPr lang="cs-CZ" b="1" dirty="0">
                <a:solidFill>
                  <a:schemeClr val="dk2"/>
                </a:solidFill>
              </a:rPr>
              <a:t>nezákonný obsah, ne porušení podmínek, ale ….</a:t>
            </a:r>
            <a:endParaRPr lang="cs-CZ" sz="3200" b="1" dirty="0">
              <a:solidFill>
                <a:schemeClr val="dk2"/>
              </a:solidFill>
            </a:endParaRPr>
          </a:p>
          <a:p>
            <a:pPr marL="0" marR="0" lvl="0" indent="0" algn="l" rtl="0">
              <a:lnSpc>
                <a:spcPct val="100000"/>
              </a:lnSpc>
              <a:spcBef>
                <a:spcPts val="600"/>
              </a:spcBef>
              <a:spcAft>
                <a:spcPts val="0"/>
              </a:spcAft>
              <a:buNone/>
            </a:pPr>
            <a:endParaRPr sz="1400" b="1" dirty="0">
              <a:solidFill>
                <a:schemeClr val="dk2"/>
              </a:solidFill>
            </a:endParaRPr>
          </a:p>
        </p:txBody>
      </p:sp>
      <p:graphicFrame>
        <p:nvGraphicFramePr>
          <p:cNvPr id="4" name="Object 1">
            <a:extLst>
              <a:ext uri="{FF2B5EF4-FFF2-40B4-BE49-F238E27FC236}">
                <a16:creationId xmlns:a16="http://schemas.microsoft.com/office/drawing/2014/main" id="{47D4DE94-547A-4B03-8635-27E98FD71650}"/>
              </a:ext>
            </a:extLst>
          </p:cNvPr>
          <p:cNvGraphicFramePr>
            <a:graphicFrameLocks noChangeAspect="1"/>
          </p:cNvGraphicFramePr>
          <p:nvPr>
            <p:extLst>
              <p:ext uri="{D42A27DB-BD31-4B8C-83A1-F6EECF244321}">
                <p14:modId xmlns:p14="http://schemas.microsoft.com/office/powerpoint/2010/main" val="1723118700"/>
              </p:ext>
            </p:extLst>
          </p:nvPr>
        </p:nvGraphicFramePr>
        <p:xfrm>
          <a:off x="9858894" y="275867"/>
          <a:ext cx="1965613" cy="192120"/>
        </p:xfrm>
        <a:graphic>
          <a:graphicData uri="http://schemas.openxmlformats.org/presentationml/2006/ole">
            <mc:AlternateContent xmlns:mc="http://schemas.openxmlformats.org/markup-compatibility/2006">
              <mc:Choice xmlns:v="urn:schemas-microsoft-com:vml" Requires="v">
                <p:oleObj r:id="rId3" imgW="9011908" imgH="847843" progId="">
                  <p:embed/>
                </p:oleObj>
              </mc:Choice>
              <mc:Fallback>
                <p:oleObj r:id="rId3" imgW="9011908" imgH="847843" progId="">
                  <p:embed/>
                  <p:pic>
                    <p:nvPicPr>
                      <p:cNvPr id="4" name="Object 1">
                        <a:extLst>
                          <a:ext uri="{FF2B5EF4-FFF2-40B4-BE49-F238E27FC236}">
                            <a16:creationId xmlns:a16="http://schemas.microsoft.com/office/drawing/2014/main" id="{60EAE759-D821-456D-8C63-CF8C49ACA1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58894" y="275867"/>
                        <a:ext cx="1965613" cy="19212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5792739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Shape 131"/>
        <p:cNvGrpSpPr/>
        <p:nvPr/>
      </p:nvGrpSpPr>
      <p:grpSpPr>
        <a:xfrm>
          <a:off x="0" y="0"/>
          <a:ext cx="0" cy="0"/>
          <a:chOff x="0" y="0"/>
          <a:chExt cx="0" cy="0"/>
        </a:xfrm>
      </p:grpSpPr>
      <p:sp>
        <p:nvSpPr>
          <p:cNvPr id="132" name="Google Shape;132;g19907cdc2c8_0_94"/>
          <p:cNvSpPr txBox="1">
            <a:spLocks noGrp="1"/>
          </p:cNvSpPr>
          <p:nvPr>
            <p:ph type="title"/>
          </p:nvPr>
        </p:nvSpPr>
        <p:spPr>
          <a:xfrm>
            <a:off x="2299873" y="365685"/>
            <a:ext cx="7592400" cy="7938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38AAE1"/>
              </a:buClr>
              <a:buSzPts val="2430"/>
              <a:buFont typeface="Arial"/>
              <a:buNone/>
            </a:pPr>
            <a:r>
              <a:rPr lang="cs-CZ" sz="2700" dirty="0"/>
              <a:t>DSA v kostce – </a:t>
            </a:r>
            <a:r>
              <a:rPr lang="cs-CZ" sz="2700" dirty="0" err="1"/>
              <a:t>notice</a:t>
            </a:r>
            <a:r>
              <a:rPr lang="cs-CZ" sz="2700" dirty="0"/>
              <a:t> &amp; </a:t>
            </a:r>
            <a:r>
              <a:rPr lang="cs-CZ" sz="2700" dirty="0" err="1"/>
              <a:t>action</a:t>
            </a:r>
            <a:endParaRPr sz="2700" dirty="0"/>
          </a:p>
        </p:txBody>
      </p:sp>
      <p:sp>
        <p:nvSpPr>
          <p:cNvPr id="133" name="Google Shape;133;g19907cdc2c8_0_94"/>
          <p:cNvSpPr txBox="1">
            <a:spLocks noGrp="1"/>
          </p:cNvSpPr>
          <p:nvPr>
            <p:ph type="body" idx="1"/>
          </p:nvPr>
        </p:nvSpPr>
        <p:spPr>
          <a:xfrm>
            <a:off x="1085639" y="1343178"/>
            <a:ext cx="4744890" cy="4735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600"/>
              </a:spcBef>
              <a:spcAft>
                <a:spcPts val="0"/>
              </a:spcAft>
              <a:buNone/>
            </a:pPr>
            <a:r>
              <a:rPr lang="cs-CZ" sz="1600" b="1" dirty="0">
                <a:solidFill>
                  <a:schemeClr val="dk2"/>
                </a:solidFill>
              </a:rPr>
              <a:t>Hostingové služby (diskuze) – reakce </a:t>
            </a:r>
            <a:br>
              <a:rPr lang="cs-CZ" sz="1600" b="1" dirty="0">
                <a:solidFill>
                  <a:schemeClr val="dk2"/>
                </a:solidFill>
              </a:rPr>
            </a:br>
            <a:r>
              <a:rPr lang="cs-CZ" sz="1600" b="1" dirty="0">
                <a:solidFill>
                  <a:schemeClr val="dk2"/>
                </a:solidFill>
              </a:rPr>
              <a:t>na stížnost:</a:t>
            </a:r>
          </a:p>
          <a:p>
            <a:pPr marL="0" marR="0" lvl="0" indent="0" algn="l" rtl="0">
              <a:lnSpc>
                <a:spcPct val="100000"/>
              </a:lnSpc>
              <a:spcBef>
                <a:spcPts val="600"/>
              </a:spcBef>
              <a:spcAft>
                <a:spcPts val="0"/>
              </a:spcAft>
              <a:buNone/>
            </a:pPr>
            <a:endParaRPr lang="cs-CZ" sz="1600" b="1" dirty="0">
              <a:solidFill>
                <a:schemeClr val="dk2"/>
              </a:solidFill>
            </a:endParaRPr>
          </a:p>
          <a:p>
            <a:pPr marL="342900" marR="0" lvl="0" indent="-342900" algn="l" rtl="0">
              <a:lnSpc>
                <a:spcPct val="100000"/>
              </a:lnSpc>
              <a:spcBef>
                <a:spcPts val="600"/>
              </a:spcBef>
              <a:spcAft>
                <a:spcPts val="0"/>
              </a:spcAft>
              <a:buSzPct val="100000"/>
              <a:buFont typeface="+mj-lt"/>
              <a:buAutoNum type="arabicPeriod"/>
            </a:pPr>
            <a:r>
              <a:rPr lang="cs-CZ" sz="1600" b="1" dirty="0">
                <a:solidFill>
                  <a:schemeClr val="dk2"/>
                </a:solidFill>
              </a:rPr>
              <a:t>Doručení stížnosti</a:t>
            </a:r>
          </a:p>
          <a:p>
            <a:pPr marL="342900" marR="0" lvl="0" indent="-342900" algn="l" rtl="0">
              <a:lnSpc>
                <a:spcPct val="100000"/>
              </a:lnSpc>
              <a:spcBef>
                <a:spcPts val="600"/>
              </a:spcBef>
              <a:spcAft>
                <a:spcPts val="0"/>
              </a:spcAft>
              <a:buSzPct val="100000"/>
              <a:buFont typeface="+mj-lt"/>
              <a:buAutoNum type="arabicPeriod"/>
            </a:pPr>
            <a:r>
              <a:rPr lang="cs-CZ" sz="1600" b="1" dirty="0">
                <a:solidFill>
                  <a:schemeClr val="dk2"/>
                </a:solidFill>
              </a:rPr>
              <a:t>Zápis do systému </a:t>
            </a:r>
            <a:r>
              <a:rPr lang="cs-CZ" sz="1200" dirty="0"/>
              <a:t>(musíme mít kvůli roční zprávě!)</a:t>
            </a:r>
            <a:endParaRPr lang="cs-CZ" sz="1600" dirty="0"/>
          </a:p>
          <a:p>
            <a:pPr marL="342900" marR="0" lvl="0" indent="-342900" algn="l" rtl="0">
              <a:lnSpc>
                <a:spcPct val="100000"/>
              </a:lnSpc>
              <a:spcBef>
                <a:spcPts val="600"/>
              </a:spcBef>
              <a:spcAft>
                <a:spcPts val="0"/>
              </a:spcAft>
              <a:buSzPct val="100000"/>
              <a:buFont typeface="+mj-lt"/>
              <a:buAutoNum type="arabicPeriod"/>
            </a:pPr>
            <a:r>
              <a:rPr lang="cs-CZ" sz="1600" b="1" dirty="0">
                <a:solidFill>
                  <a:schemeClr val="dk2"/>
                </a:solidFill>
              </a:rPr>
              <a:t>Potvrzujeme doručení </a:t>
            </a:r>
            <a:r>
              <a:rPr lang="cs-CZ" sz="1200" dirty="0"/>
              <a:t>(pokud nám dal e-mail)</a:t>
            </a:r>
          </a:p>
          <a:p>
            <a:pPr marL="342900" marR="0" lvl="0" indent="-342900" algn="l" rtl="0">
              <a:lnSpc>
                <a:spcPct val="100000"/>
              </a:lnSpc>
              <a:spcBef>
                <a:spcPts val="600"/>
              </a:spcBef>
              <a:spcAft>
                <a:spcPts val="0"/>
              </a:spcAft>
              <a:buSzPct val="100000"/>
              <a:buFont typeface="+mj-lt"/>
              <a:buAutoNum type="arabicPeriod"/>
            </a:pPr>
            <a:r>
              <a:rPr lang="cs-CZ" sz="1600" b="1" dirty="0">
                <a:solidFill>
                  <a:schemeClr val="dk2"/>
                </a:solidFill>
              </a:rPr>
              <a:t>Rozhodujeme, zda odstranit nebo jiná akce </a:t>
            </a:r>
          </a:p>
          <a:p>
            <a:pPr marL="354013" indent="0">
              <a:lnSpc>
                <a:spcPct val="100000"/>
              </a:lnSpc>
              <a:spcBef>
                <a:spcPts val="600"/>
              </a:spcBef>
              <a:buSzPct val="100000"/>
              <a:buNone/>
            </a:pPr>
            <a:r>
              <a:rPr lang="cs-CZ" sz="1200" dirty="0"/>
              <a:t>(trvalý </a:t>
            </a:r>
            <a:r>
              <a:rPr lang="cs-CZ" sz="1200" dirty="0" err="1"/>
              <a:t>ban</a:t>
            </a:r>
            <a:r>
              <a:rPr lang="cs-CZ" sz="1200" dirty="0"/>
              <a:t>, dočasný </a:t>
            </a:r>
            <a:r>
              <a:rPr lang="cs-CZ" sz="1200" dirty="0" err="1"/>
              <a:t>ban</a:t>
            </a:r>
            <a:r>
              <a:rPr lang="cs-CZ" sz="1200" dirty="0"/>
              <a:t>, odstranění z </a:t>
            </a:r>
            <a:r>
              <a:rPr lang="cs-CZ" sz="1200" dirty="0" err="1"/>
              <a:t>homepage</a:t>
            </a:r>
            <a:r>
              <a:rPr lang="cs-CZ" sz="1200" dirty="0"/>
              <a:t>, odmítnutí žádosti atd.)</a:t>
            </a:r>
          </a:p>
          <a:p>
            <a:pPr marL="342900" indent="-342900">
              <a:lnSpc>
                <a:spcPct val="100000"/>
              </a:lnSpc>
              <a:spcBef>
                <a:spcPts val="600"/>
              </a:spcBef>
              <a:buSzPct val="100000"/>
              <a:buFont typeface="+mj-lt"/>
              <a:buAutoNum type="arabicPeriod" startAt="5"/>
            </a:pPr>
            <a:r>
              <a:rPr lang="cs-CZ" sz="1600" b="1" dirty="0">
                <a:solidFill>
                  <a:schemeClr val="dk2"/>
                </a:solidFill>
              </a:rPr>
              <a:t>Informujeme </a:t>
            </a:r>
            <a:r>
              <a:rPr lang="cs-CZ" sz="1600" b="1" dirty="0" err="1">
                <a:solidFill>
                  <a:schemeClr val="dk2"/>
                </a:solidFill>
              </a:rPr>
              <a:t>uploadera</a:t>
            </a:r>
            <a:r>
              <a:rPr lang="cs-CZ" sz="1600" b="1" dirty="0">
                <a:solidFill>
                  <a:schemeClr val="dk2"/>
                </a:solidFill>
              </a:rPr>
              <a:t> </a:t>
            </a:r>
            <a:r>
              <a:rPr lang="cs-CZ" sz="1200" dirty="0"/>
              <a:t>(při odstranění - obsáhleji)</a:t>
            </a:r>
          </a:p>
          <a:p>
            <a:pPr marL="342900" indent="-342900">
              <a:lnSpc>
                <a:spcPct val="100000"/>
              </a:lnSpc>
              <a:spcBef>
                <a:spcPts val="600"/>
              </a:spcBef>
              <a:buSzPct val="100000"/>
              <a:buFont typeface="+mj-lt"/>
              <a:buAutoNum type="arabicPeriod" startAt="5"/>
            </a:pPr>
            <a:r>
              <a:rPr lang="cs-CZ" sz="1600" b="1" dirty="0">
                <a:solidFill>
                  <a:schemeClr val="dk2"/>
                </a:solidFill>
              </a:rPr>
              <a:t>Informujeme stěžovatele </a:t>
            </a:r>
            <a:r>
              <a:rPr lang="cs-CZ" sz="1200" dirty="0"/>
              <a:t>(vždy, méně obsáhle)</a:t>
            </a:r>
          </a:p>
          <a:p>
            <a:pPr marL="342900" indent="-342900">
              <a:lnSpc>
                <a:spcPct val="100000"/>
              </a:lnSpc>
              <a:spcBef>
                <a:spcPts val="600"/>
              </a:spcBef>
              <a:buSzPct val="100000"/>
              <a:buFont typeface="+mj-lt"/>
              <a:buAutoNum type="arabicPeriod" startAt="5"/>
            </a:pPr>
            <a:r>
              <a:rPr lang="cs-CZ" sz="1600" dirty="0"/>
              <a:t>Event. </a:t>
            </a:r>
            <a:r>
              <a:rPr lang="cs-CZ" sz="1600" b="1" dirty="0">
                <a:solidFill>
                  <a:schemeClr val="dk2"/>
                </a:solidFill>
              </a:rPr>
              <a:t>řízení u ČTÚ</a:t>
            </a:r>
          </a:p>
          <a:p>
            <a:pPr marL="342900" indent="-342900">
              <a:lnSpc>
                <a:spcPct val="100000"/>
              </a:lnSpc>
              <a:spcBef>
                <a:spcPts val="600"/>
              </a:spcBef>
              <a:buSzPct val="100000"/>
              <a:buFont typeface="+mj-lt"/>
              <a:buAutoNum type="arabicPeriod" startAt="5"/>
            </a:pPr>
            <a:r>
              <a:rPr lang="cs-CZ" sz="1600" dirty="0"/>
              <a:t>Event. </a:t>
            </a:r>
            <a:r>
              <a:rPr lang="cs-CZ" sz="1600" b="1" dirty="0">
                <a:solidFill>
                  <a:schemeClr val="dk2"/>
                </a:solidFill>
              </a:rPr>
              <a:t>soud</a:t>
            </a:r>
          </a:p>
          <a:p>
            <a:pPr marL="342900" marR="0" lvl="0" indent="-342900" algn="l" rtl="0">
              <a:lnSpc>
                <a:spcPct val="100000"/>
              </a:lnSpc>
              <a:spcBef>
                <a:spcPts val="600"/>
              </a:spcBef>
              <a:spcAft>
                <a:spcPts val="0"/>
              </a:spcAft>
              <a:buFont typeface="+mj-lt"/>
              <a:buAutoNum type="arabicPeriod" startAt="5"/>
            </a:pPr>
            <a:endParaRPr sz="1400" dirty="0">
              <a:solidFill>
                <a:schemeClr val="dk1"/>
              </a:solidFill>
            </a:endParaRPr>
          </a:p>
          <a:p>
            <a:pPr marL="0" marR="0" lvl="0" indent="0" algn="l" rtl="0">
              <a:lnSpc>
                <a:spcPct val="100000"/>
              </a:lnSpc>
              <a:spcBef>
                <a:spcPts val="600"/>
              </a:spcBef>
              <a:spcAft>
                <a:spcPts val="0"/>
              </a:spcAft>
              <a:buNone/>
            </a:pPr>
            <a:r>
              <a:rPr lang="cs-CZ" sz="1400" b="1" dirty="0">
                <a:solidFill>
                  <a:schemeClr val="dk2"/>
                </a:solidFill>
              </a:rPr>
              <a:t>V principu není třeba dávat možnost se vyjádřit.</a:t>
            </a:r>
            <a:endParaRPr sz="1400" b="1" dirty="0">
              <a:solidFill>
                <a:schemeClr val="dk2"/>
              </a:solidFill>
            </a:endParaRPr>
          </a:p>
        </p:txBody>
      </p:sp>
      <p:sp>
        <p:nvSpPr>
          <p:cNvPr id="4" name="Google Shape;133;g19907cdc2c8_0_94">
            <a:extLst>
              <a:ext uri="{FF2B5EF4-FFF2-40B4-BE49-F238E27FC236}">
                <a16:creationId xmlns:a16="http://schemas.microsoft.com/office/drawing/2014/main" id="{B50977CC-3F26-48C9-91FB-DF9A3533E472}"/>
              </a:ext>
            </a:extLst>
          </p:cNvPr>
          <p:cNvSpPr txBox="1">
            <a:spLocks/>
          </p:cNvSpPr>
          <p:nvPr/>
        </p:nvSpPr>
        <p:spPr>
          <a:xfrm>
            <a:off x="6184491" y="1344253"/>
            <a:ext cx="4744890" cy="4735200"/>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81000" algn="l" rtl="0">
              <a:lnSpc>
                <a:spcPct val="90000"/>
              </a:lnSpc>
              <a:spcBef>
                <a:spcPts val="1000"/>
              </a:spcBef>
              <a:spcAft>
                <a:spcPts val="0"/>
              </a:spcAft>
              <a:buClr>
                <a:srgbClr val="38AAE1"/>
              </a:buClr>
              <a:buSzPts val="2400"/>
              <a:buFont typeface="Arial"/>
              <a:buChar char="•"/>
              <a:defRPr sz="2400" b="0" i="0" u="none" strike="noStrike" cap="none">
                <a:solidFill>
                  <a:srgbClr val="38AAE1"/>
                </a:solidFill>
                <a:latin typeface="Arial"/>
                <a:ea typeface="Arial"/>
                <a:cs typeface="Arial"/>
                <a:sym typeface="Arial"/>
              </a:defRPr>
            </a:lvl1pPr>
            <a:lvl2pPr marL="914400" marR="0" lvl="1" indent="-381000" algn="l" rtl="0">
              <a:lnSpc>
                <a:spcPct val="90000"/>
              </a:lnSpc>
              <a:spcBef>
                <a:spcPts val="501"/>
              </a:spcBef>
              <a:spcAft>
                <a:spcPts val="0"/>
              </a:spcAft>
              <a:buClr>
                <a:srgbClr val="808184"/>
              </a:buClr>
              <a:buSzPts val="2400"/>
              <a:buFont typeface="Arial"/>
              <a:buChar char="•"/>
              <a:defRPr sz="2400" b="0" i="0" u="none" strike="noStrike" cap="none">
                <a:solidFill>
                  <a:srgbClr val="808184"/>
                </a:solidFill>
                <a:latin typeface="Arial"/>
                <a:ea typeface="Arial"/>
                <a:cs typeface="Arial"/>
                <a:sym typeface="Arial"/>
              </a:defRPr>
            </a:lvl2pPr>
            <a:lvl3pPr marL="1371600" marR="0" lvl="2" indent="-381000" algn="l" rtl="0">
              <a:lnSpc>
                <a:spcPct val="90000"/>
              </a:lnSpc>
              <a:spcBef>
                <a:spcPts val="501"/>
              </a:spcBef>
              <a:spcAft>
                <a:spcPts val="0"/>
              </a:spcAft>
              <a:buClr>
                <a:srgbClr val="808184"/>
              </a:buClr>
              <a:buSzPts val="2400"/>
              <a:buFont typeface="Arial"/>
              <a:buChar char="•"/>
              <a:defRPr sz="2400" b="0" i="0" u="none" strike="noStrike" cap="none">
                <a:solidFill>
                  <a:srgbClr val="808184"/>
                </a:solidFill>
                <a:latin typeface="Arial"/>
                <a:ea typeface="Arial"/>
                <a:cs typeface="Arial"/>
                <a:sym typeface="Arial"/>
              </a:defRPr>
            </a:lvl3pPr>
            <a:lvl4pPr marL="1828800" marR="0" lvl="3" indent="-381000" algn="l" rtl="0">
              <a:lnSpc>
                <a:spcPct val="90000"/>
              </a:lnSpc>
              <a:spcBef>
                <a:spcPts val="501"/>
              </a:spcBef>
              <a:spcAft>
                <a:spcPts val="0"/>
              </a:spcAft>
              <a:buClr>
                <a:srgbClr val="808184"/>
              </a:buClr>
              <a:buSzPts val="2400"/>
              <a:buFont typeface="Arial"/>
              <a:buChar char="•"/>
              <a:defRPr sz="2400" b="0" i="0" u="none" strike="noStrike" cap="none">
                <a:solidFill>
                  <a:srgbClr val="808184"/>
                </a:solidFill>
                <a:latin typeface="Arial"/>
                <a:ea typeface="Arial"/>
                <a:cs typeface="Arial"/>
                <a:sym typeface="Arial"/>
              </a:defRPr>
            </a:lvl4pPr>
            <a:lvl5pPr marL="2286000" marR="0" lvl="4" indent="-381000" algn="l" rtl="0">
              <a:lnSpc>
                <a:spcPct val="90000"/>
              </a:lnSpc>
              <a:spcBef>
                <a:spcPts val="501"/>
              </a:spcBef>
              <a:spcAft>
                <a:spcPts val="0"/>
              </a:spcAft>
              <a:buClr>
                <a:srgbClr val="808184"/>
              </a:buClr>
              <a:buSzPts val="2400"/>
              <a:buFont typeface="Arial"/>
              <a:buChar char="•"/>
              <a:defRPr sz="2400" b="0" i="0" u="none" strike="noStrike" cap="none">
                <a:solidFill>
                  <a:srgbClr val="808184"/>
                </a:solidFill>
                <a:latin typeface="Arial"/>
                <a:ea typeface="Arial"/>
                <a:cs typeface="Arial"/>
                <a:sym typeface="Arial"/>
              </a:defRPr>
            </a:lvl5pPr>
            <a:lvl6pPr marL="2743200" marR="0" lvl="5" indent="-342900" algn="l" rtl="0">
              <a:lnSpc>
                <a:spcPct val="90000"/>
              </a:lnSpc>
              <a:spcBef>
                <a:spcPts val="501"/>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1"/>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1"/>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1"/>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indent="0">
              <a:lnSpc>
                <a:spcPct val="100000"/>
              </a:lnSpc>
              <a:spcBef>
                <a:spcPts val="600"/>
              </a:spcBef>
              <a:buFont typeface="Arial"/>
              <a:buNone/>
            </a:pPr>
            <a:r>
              <a:rPr lang="cs-CZ" sz="1600" b="1" dirty="0">
                <a:solidFill>
                  <a:schemeClr val="dk2"/>
                </a:solidFill>
              </a:rPr>
              <a:t>Hostingové služby (diskuze) – vlastní kontrola:</a:t>
            </a:r>
          </a:p>
          <a:p>
            <a:pPr marL="0" indent="0">
              <a:lnSpc>
                <a:spcPct val="100000"/>
              </a:lnSpc>
              <a:spcBef>
                <a:spcPts val="600"/>
              </a:spcBef>
              <a:buFont typeface="Arial"/>
              <a:buNone/>
            </a:pPr>
            <a:endParaRPr lang="cs-CZ" sz="1600" b="1" dirty="0">
              <a:solidFill>
                <a:schemeClr val="dk2"/>
              </a:solidFill>
            </a:endParaRPr>
          </a:p>
          <a:p>
            <a:pPr marL="342900" indent="-342900">
              <a:lnSpc>
                <a:spcPct val="100000"/>
              </a:lnSpc>
              <a:spcBef>
                <a:spcPts val="600"/>
              </a:spcBef>
              <a:buSzPct val="100000"/>
              <a:buFont typeface="+mj-lt"/>
              <a:buAutoNum type="arabicPeriod"/>
            </a:pPr>
            <a:r>
              <a:rPr lang="cs-CZ" sz="1600" b="1" dirty="0">
                <a:solidFill>
                  <a:schemeClr val="dk2"/>
                </a:solidFill>
              </a:rPr>
              <a:t>Rozhodujeme, zda odstranit nebo jiná akce </a:t>
            </a:r>
          </a:p>
          <a:p>
            <a:pPr marL="354013" indent="0">
              <a:lnSpc>
                <a:spcPct val="100000"/>
              </a:lnSpc>
              <a:spcBef>
                <a:spcPts val="600"/>
              </a:spcBef>
              <a:buSzPct val="100000"/>
              <a:buNone/>
            </a:pPr>
            <a:r>
              <a:rPr lang="cs-CZ" sz="1200" dirty="0"/>
              <a:t>(trvalý </a:t>
            </a:r>
            <a:r>
              <a:rPr lang="cs-CZ" sz="1200" dirty="0" err="1"/>
              <a:t>ban</a:t>
            </a:r>
            <a:r>
              <a:rPr lang="cs-CZ" sz="1200" dirty="0"/>
              <a:t>, dočasný </a:t>
            </a:r>
            <a:r>
              <a:rPr lang="cs-CZ" sz="1200" dirty="0" err="1"/>
              <a:t>ban</a:t>
            </a:r>
            <a:r>
              <a:rPr lang="cs-CZ" sz="1200" dirty="0"/>
              <a:t>, odstranění z </a:t>
            </a:r>
            <a:r>
              <a:rPr lang="cs-CZ" sz="1200" dirty="0" err="1"/>
              <a:t>homepage</a:t>
            </a:r>
            <a:r>
              <a:rPr lang="cs-CZ" sz="1200" dirty="0"/>
              <a:t>, odmítnutí žádosti atd. )</a:t>
            </a:r>
          </a:p>
          <a:p>
            <a:pPr marL="342900" indent="-342900">
              <a:lnSpc>
                <a:spcPct val="100000"/>
              </a:lnSpc>
              <a:spcBef>
                <a:spcPts val="600"/>
              </a:spcBef>
              <a:buSzPct val="100000"/>
              <a:buFont typeface="+mj-lt"/>
              <a:buAutoNum type="arabicPeriod" startAt="2"/>
            </a:pPr>
            <a:r>
              <a:rPr lang="cs-CZ" sz="1600" b="1" dirty="0">
                <a:solidFill>
                  <a:schemeClr val="dk2"/>
                </a:solidFill>
              </a:rPr>
              <a:t>Zápis do systému </a:t>
            </a:r>
            <a:r>
              <a:rPr lang="cs-CZ" sz="1200" dirty="0"/>
              <a:t>(musíme mít kvůli roční zprávě!)</a:t>
            </a:r>
          </a:p>
          <a:p>
            <a:pPr marL="342900" indent="-342900">
              <a:lnSpc>
                <a:spcPct val="100000"/>
              </a:lnSpc>
              <a:spcBef>
                <a:spcPts val="600"/>
              </a:spcBef>
              <a:buSzPct val="100000"/>
              <a:buFont typeface="+mj-lt"/>
              <a:buAutoNum type="arabicPeriod" startAt="2"/>
            </a:pPr>
            <a:r>
              <a:rPr lang="cs-CZ" sz="1600" b="1" dirty="0">
                <a:solidFill>
                  <a:schemeClr val="dk2"/>
                </a:solidFill>
              </a:rPr>
              <a:t>Informujeme </a:t>
            </a:r>
            <a:r>
              <a:rPr lang="cs-CZ" sz="1600" b="1" dirty="0" err="1">
                <a:solidFill>
                  <a:schemeClr val="dk2"/>
                </a:solidFill>
              </a:rPr>
              <a:t>uploadera</a:t>
            </a:r>
            <a:r>
              <a:rPr lang="cs-CZ" sz="1600" b="1" dirty="0">
                <a:solidFill>
                  <a:schemeClr val="dk2"/>
                </a:solidFill>
              </a:rPr>
              <a:t> </a:t>
            </a:r>
            <a:r>
              <a:rPr lang="cs-CZ" sz="1200" dirty="0"/>
              <a:t>(obsáhleji)</a:t>
            </a:r>
          </a:p>
          <a:p>
            <a:pPr marL="342900" indent="-342900">
              <a:lnSpc>
                <a:spcPct val="100000"/>
              </a:lnSpc>
              <a:spcBef>
                <a:spcPts val="600"/>
              </a:spcBef>
              <a:buSzPct val="100000"/>
              <a:buFont typeface="+mj-lt"/>
              <a:buAutoNum type="arabicPeriod" startAt="2"/>
            </a:pPr>
            <a:r>
              <a:rPr lang="cs-CZ" sz="1600" dirty="0"/>
              <a:t>Event. </a:t>
            </a:r>
            <a:r>
              <a:rPr lang="cs-CZ" sz="1600" b="1" dirty="0">
                <a:solidFill>
                  <a:schemeClr val="dk2"/>
                </a:solidFill>
              </a:rPr>
              <a:t>řízení u ČTÚ</a:t>
            </a:r>
          </a:p>
          <a:p>
            <a:pPr marL="342900" indent="-342900">
              <a:lnSpc>
                <a:spcPct val="100000"/>
              </a:lnSpc>
              <a:spcBef>
                <a:spcPts val="600"/>
              </a:spcBef>
              <a:buSzPct val="100000"/>
              <a:buFont typeface="+mj-lt"/>
              <a:buAutoNum type="arabicPeriod" startAt="2"/>
            </a:pPr>
            <a:r>
              <a:rPr lang="cs-CZ" sz="1600" dirty="0"/>
              <a:t>Event. </a:t>
            </a:r>
            <a:r>
              <a:rPr lang="cs-CZ" sz="1600" b="1" dirty="0">
                <a:solidFill>
                  <a:schemeClr val="dk2"/>
                </a:solidFill>
              </a:rPr>
              <a:t>soud</a:t>
            </a:r>
          </a:p>
          <a:p>
            <a:pPr marL="0" indent="0">
              <a:lnSpc>
                <a:spcPct val="100000"/>
              </a:lnSpc>
              <a:spcBef>
                <a:spcPts val="600"/>
              </a:spcBef>
              <a:buNone/>
            </a:pPr>
            <a:endParaRPr lang="cs-CZ" sz="1400" dirty="0">
              <a:solidFill>
                <a:schemeClr val="dk1"/>
              </a:solidFill>
            </a:endParaRPr>
          </a:p>
          <a:p>
            <a:pPr marL="0" marR="0" lvl="0" indent="0" algn="l" rtl="0">
              <a:lnSpc>
                <a:spcPct val="100000"/>
              </a:lnSpc>
              <a:spcBef>
                <a:spcPts val="600"/>
              </a:spcBef>
              <a:spcAft>
                <a:spcPts val="0"/>
              </a:spcAft>
              <a:buNone/>
            </a:pPr>
            <a:r>
              <a:rPr lang="cs-CZ" sz="1400" b="1" dirty="0">
                <a:solidFill>
                  <a:schemeClr val="dk2"/>
                </a:solidFill>
              </a:rPr>
              <a:t>V principu není třeba dávat možnost se vyjádřit.</a:t>
            </a:r>
          </a:p>
          <a:p>
            <a:pPr marL="0" indent="0">
              <a:lnSpc>
                <a:spcPct val="100000"/>
              </a:lnSpc>
              <a:spcBef>
                <a:spcPts val="600"/>
              </a:spcBef>
              <a:buFont typeface="Arial"/>
              <a:buNone/>
            </a:pPr>
            <a:endParaRPr lang="cs-CZ" sz="1400" b="1" dirty="0">
              <a:solidFill>
                <a:schemeClr val="dk2"/>
              </a:solidFill>
            </a:endParaRPr>
          </a:p>
        </p:txBody>
      </p:sp>
      <p:graphicFrame>
        <p:nvGraphicFramePr>
          <p:cNvPr id="5" name="Object 1">
            <a:extLst>
              <a:ext uri="{FF2B5EF4-FFF2-40B4-BE49-F238E27FC236}">
                <a16:creationId xmlns:a16="http://schemas.microsoft.com/office/drawing/2014/main" id="{13159F94-0175-44BD-AE64-87505133AB5F}"/>
              </a:ext>
            </a:extLst>
          </p:cNvPr>
          <p:cNvGraphicFramePr>
            <a:graphicFrameLocks noChangeAspect="1"/>
          </p:cNvGraphicFramePr>
          <p:nvPr>
            <p:extLst>
              <p:ext uri="{D42A27DB-BD31-4B8C-83A1-F6EECF244321}">
                <p14:modId xmlns:p14="http://schemas.microsoft.com/office/powerpoint/2010/main" val="1723118700"/>
              </p:ext>
            </p:extLst>
          </p:nvPr>
        </p:nvGraphicFramePr>
        <p:xfrm>
          <a:off x="9858894" y="275867"/>
          <a:ext cx="1965613" cy="192120"/>
        </p:xfrm>
        <a:graphic>
          <a:graphicData uri="http://schemas.openxmlformats.org/presentationml/2006/ole">
            <mc:AlternateContent xmlns:mc="http://schemas.openxmlformats.org/markup-compatibility/2006">
              <mc:Choice xmlns:v="urn:schemas-microsoft-com:vml" Requires="v">
                <p:oleObj r:id="rId3" imgW="9011908" imgH="847843" progId="">
                  <p:embed/>
                </p:oleObj>
              </mc:Choice>
              <mc:Fallback>
                <p:oleObj r:id="rId3" imgW="9011908" imgH="847843" progId="">
                  <p:embed/>
                  <p:pic>
                    <p:nvPicPr>
                      <p:cNvPr id="4" name="Object 1">
                        <a:extLst>
                          <a:ext uri="{FF2B5EF4-FFF2-40B4-BE49-F238E27FC236}">
                            <a16:creationId xmlns:a16="http://schemas.microsoft.com/office/drawing/2014/main" id="{60EAE759-D821-456D-8C63-CF8C49ACA1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58894" y="275867"/>
                        <a:ext cx="1965613" cy="192120"/>
                      </a:xfrm>
                      <a:prstGeom prst="rect">
                        <a:avLst/>
                      </a:prstGeom>
                      <a:noFill/>
                      <a:ln>
                        <a:noFill/>
                      </a:ln>
                    </p:spPr>
                  </p:pic>
                </p:oleObj>
              </mc:Fallback>
            </mc:AlternateContent>
          </a:graphicData>
        </a:graphic>
      </p:graphicFrame>
      <p:pic>
        <p:nvPicPr>
          <p:cNvPr id="2" name="Obrázek 1">
            <a:extLst>
              <a:ext uri="{FF2B5EF4-FFF2-40B4-BE49-F238E27FC236}">
                <a16:creationId xmlns:a16="http://schemas.microsoft.com/office/drawing/2014/main" id="{9A553AFF-1CD4-35A6-703B-203008ED4743}"/>
              </a:ext>
            </a:extLst>
          </p:cNvPr>
          <p:cNvPicPr>
            <a:picLocks noChangeAspect="1"/>
          </p:cNvPicPr>
          <p:nvPr/>
        </p:nvPicPr>
        <p:blipFill>
          <a:blip r:embed="rId5"/>
          <a:stretch>
            <a:fillRect/>
          </a:stretch>
        </p:blipFill>
        <p:spPr>
          <a:xfrm>
            <a:off x="146148" y="66563"/>
            <a:ext cx="2557635" cy="610728"/>
          </a:xfrm>
          <a:prstGeom prst="rect">
            <a:avLst/>
          </a:prstGeom>
        </p:spPr>
      </p:pic>
    </p:spTree>
    <p:extLst>
      <p:ext uri="{BB962C8B-B14F-4D97-AF65-F5344CB8AC3E}">
        <p14:creationId xmlns:p14="http://schemas.microsoft.com/office/powerpoint/2010/main" val="366625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Shape 131"/>
        <p:cNvGrpSpPr/>
        <p:nvPr/>
      </p:nvGrpSpPr>
      <p:grpSpPr>
        <a:xfrm>
          <a:off x="0" y="0"/>
          <a:ext cx="0" cy="0"/>
          <a:chOff x="0" y="0"/>
          <a:chExt cx="0" cy="0"/>
        </a:xfrm>
      </p:grpSpPr>
      <p:sp>
        <p:nvSpPr>
          <p:cNvPr id="132" name="Google Shape;132;g19907cdc2c8_0_94"/>
          <p:cNvSpPr txBox="1">
            <a:spLocks noGrp="1"/>
          </p:cNvSpPr>
          <p:nvPr>
            <p:ph type="title"/>
          </p:nvPr>
        </p:nvSpPr>
        <p:spPr>
          <a:xfrm>
            <a:off x="2299873" y="365685"/>
            <a:ext cx="7592400" cy="7938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38AAE1"/>
              </a:buClr>
              <a:buSzPts val="2430"/>
              <a:buFont typeface="Arial"/>
              <a:buNone/>
            </a:pPr>
            <a:r>
              <a:rPr lang="cs-CZ" sz="2700" dirty="0"/>
              <a:t>DSA v kostce – </a:t>
            </a:r>
            <a:r>
              <a:rPr lang="cs-CZ" sz="2700" dirty="0" err="1"/>
              <a:t>notice</a:t>
            </a:r>
            <a:r>
              <a:rPr lang="cs-CZ" sz="2700" dirty="0"/>
              <a:t> &amp; </a:t>
            </a:r>
            <a:r>
              <a:rPr lang="cs-CZ" sz="2700" dirty="0" err="1"/>
              <a:t>action</a:t>
            </a:r>
            <a:endParaRPr sz="2700" dirty="0"/>
          </a:p>
        </p:txBody>
      </p:sp>
      <p:sp>
        <p:nvSpPr>
          <p:cNvPr id="133" name="Google Shape;133;g19907cdc2c8_0_94"/>
          <p:cNvSpPr txBox="1">
            <a:spLocks noGrp="1"/>
          </p:cNvSpPr>
          <p:nvPr>
            <p:ph type="body" idx="1"/>
          </p:nvPr>
        </p:nvSpPr>
        <p:spPr>
          <a:xfrm>
            <a:off x="1085639" y="1136700"/>
            <a:ext cx="4744890" cy="4735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600"/>
              </a:spcBef>
              <a:spcAft>
                <a:spcPts val="0"/>
              </a:spcAft>
              <a:buNone/>
            </a:pPr>
            <a:r>
              <a:rPr lang="cs-CZ" sz="1600" b="1" dirty="0">
                <a:solidFill>
                  <a:schemeClr val="dk2"/>
                </a:solidFill>
              </a:rPr>
              <a:t>Online platformy – reakce na stížnost:</a:t>
            </a:r>
          </a:p>
          <a:p>
            <a:pPr marL="0" marR="0" lvl="0" indent="0" algn="l" rtl="0">
              <a:lnSpc>
                <a:spcPct val="100000"/>
              </a:lnSpc>
              <a:spcBef>
                <a:spcPts val="600"/>
              </a:spcBef>
              <a:spcAft>
                <a:spcPts val="0"/>
              </a:spcAft>
              <a:buNone/>
            </a:pPr>
            <a:endParaRPr lang="cs-CZ" sz="1600" b="1" dirty="0">
              <a:solidFill>
                <a:schemeClr val="dk2"/>
              </a:solidFill>
            </a:endParaRPr>
          </a:p>
          <a:p>
            <a:pPr marL="342900" marR="0" lvl="0" indent="-342900" algn="l" rtl="0">
              <a:lnSpc>
                <a:spcPct val="100000"/>
              </a:lnSpc>
              <a:spcBef>
                <a:spcPts val="600"/>
              </a:spcBef>
              <a:spcAft>
                <a:spcPts val="0"/>
              </a:spcAft>
              <a:buSzPct val="100000"/>
              <a:buFont typeface="+mj-lt"/>
              <a:buAutoNum type="arabicPeriod"/>
            </a:pPr>
            <a:r>
              <a:rPr lang="cs-CZ" sz="1600" b="1" dirty="0">
                <a:solidFill>
                  <a:schemeClr val="dk2"/>
                </a:solidFill>
              </a:rPr>
              <a:t>Doručení stížnosti</a:t>
            </a:r>
          </a:p>
          <a:p>
            <a:pPr marL="342900" marR="0" lvl="0" indent="-342900" algn="l" rtl="0">
              <a:lnSpc>
                <a:spcPct val="100000"/>
              </a:lnSpc>
              <a:spcBef>
                <a:spcPts val="600"/>
              </a:spcBef>
              <a:spcAft>
                <a:spcPts val="0"/>
              </a:spcAft>
              <a:buSzPct val="100000"/>
              <a:buFont typeface="+mj-lt"/>
              <a:buAutoNum type="arabicPeriod"/>
            </a:pPr>
            <a:r>
              <a:rPr lang="cs-CZ" sz="1600" b="1" dirty="0">
                <a:solidFill>
                  <a:schemeClr val="dk2"/>
                </a:solidFill>
              </a:rPr>
              <a:t>Zápis do systému </a:t>
            </a:r>
            <a:r>
              <a:rPr lang="cs-CZ" sz="1200" dirty="0"/>
              <a:t>(musíme mít kvůli roční zprávě!)</a:t>
            </a:r>
            <a:endParaRPr lang="cs-CZ" sz="1600" dirty="0"/>
          </a:p>
          <a:p>
            <a:pPr marL="342900" marR="0" lvl="0" indent="-342900" algn="l" rtl="0">
              <a:lnSpc>
                <a:spcPct val="100000"/>
              </a:lnSpc>
              <a:spcBef>
                <a:spcPts val="600"/>
              </a:spcBef>
              <a:spcAft>
                <a:spcPts val="0"/>
              </a:spcAft>
              <a:buSzPct val="100000"/>
              <a:buFont typeface="+mj-lt"/>
              <a:buAutoNum type="arabicPeriod"/>
            </a:pPr>
            <a:r>
              <a:rPr lang="cs-CZ" sz="1600" b="1" dirty="0">
                <a:solidFill>
                  <a:schemeClr val="dk2"/>
                </a:solidFill>
              </a:rPr>
              <a:t>Potvrzujeme doručení </a:t>
            </a:r>
            <a:r>
              <a:rPr lang="cs-CZ" sz="1200" dirty="0"/>
              <a:t>(pokud nám dal e-mail)</a:t>
            </a:r>
          </a:p>
          <a:p>
            <a:pPr marL="342900" marR="0" lvl="0" indent="-342900" algn="l" rtl="0">
              <a:lnSpc>
                <a:spcPct val="100000"/>
              </a:lnSpc>
              <a:spcBef>
                <a:spcPts val="600"/>
              </a:spcBef>
              <a:spcAft>
                <a:spcPts val="0"/>
              </a:spcAft>
              <a:buSzPct val="100000"/>
              <a:buFont typeface="+mj-lt"/>
              <a:buAutoNum type="arabicPeriod"/>
            </a:pPr>
            <a:r>
              <a:rPr lang="cs-CZ" sz="1600" b="1" dirty="0">
                <a:solidFill>
                  <a:schemeClr val="dk2"/>
                </a:solidFill>
              </a:rPr>
              <a:t>Rozhodujeme, zda odstranit nebo jiná akce </a:t>
            </a:r>
          </a:p>
          <a:p>
            <a:pPr marL="354013" indent="0">
              <a:lnSpc>
                <a:spcPct val="100000"/>
              </a:lnSpc>
              <a:spcBef>
                <a:spcPts val="600"/>
              </a:spcBef>
              <a:buSzPct val="100000"/>
              <a:buNone/>
            </a:pPr>
            <a:r>
              <a:rPr lang="cs-CZ" sz="1200" dirty="0"/>
              <a:t>(trvalý </a:t>
            </a:r>
            <a:r>
              <a:rPr lang="cs-CZ" sz="1200" dirty="0" err="1"/>
              <a:t>ban</a:t>
            </a:r>
            <a:r>
              <a:rPr lang="cs-CZ" sz="1200" dirty="0"/>
              <a:t>, dočasný </a:t>
            </a:r>
            <a:r>
              <a:rPr lang="cs-CZ" sz="1200" dirty="0" err="1"/>
              <a:t>ban</a:t>
            </a:r>
            <a:r>
              <a:rPr lang="cs-CZ" sz="1200" dirty="0"/>
              <a:t>, odstranění z </a:t>
            </a:r>
            <a:r>
              <a:rPr lang="cs-CZ" sz="1200" dirty="0" err="1"/>
              <a:t>homepage</a:t>
            </a:r>
            <a:r>
              <a:rPr lang="cs-CZ" sz="1200" dirty="0"/>
              <a:t>, odmítnutí žádosti atd.)</a:t>
            </a:r>
          </a:p>
          <a:p>
            <a:pPr marL="342900" indent="-342900">
              <a:lnSpc>
                <a:spcPct val="100000"/>
              </a:lnSpc>
              <a:spcBef>
                <a:spcPts val="600"/>
              </a:spcBef>
              <a:buSzPct val="100000"/>
              <a:buFont typeface="+mj-lt"/>
              <a:buAutoNum type="arabicPeriod" startAt="5"/>
            </a:pPr>
            <a:r>
              <a:rPr lang="cs-CZ" sz="1600" b="1" dirty="0">
                <a:solidFill>
                  <a:schemeClr val="dk2"/>
                </a:solidFill>
              </a:rPr>
              <a:t>Informujeme </a:t>
            </a:r>
            <a:r>
              <a:rPr lang="cs-CZ" sz="1600" b="1" dirty="0" err="1">
                <a:solidFill>
                  <a:schemeClr val="dk2"/>
                </a:solidFill>
              </a:rPr>
              <a:t>uploadera</a:t>
            </a:r>
            <a:r>
              <a:rPr lang="cs-CZ" sz="1600" b="1" dirty="0">
                <a:solidFill>
                  <a:schemeClr val="dk2"/>
                </a:solidFill>
              </a:rPr>
              <a:t> </a:t>
            </a:r>
            <a:r>
              <a:rPr lang="cs-CZ" sz="1200" dirty="0"/>
              <a:t>(při odstranění - obsáhleji)</a:t>
            </a:r>
          </a:p>
          <a:p>
            <a:pPr marL="342900" indent="-342900">
              <a:lnSpc>
                <a:spcPct val="100000"/>
              </a:lnSpc>
              <a:spcBef>
                <a:spcPts val="600"/>
              </a:spcBef>
              <a:buSzPct val="100000"/>
              <a:buFont typeface="+mj-lt"/>
              <a:buAutoNum type="arabicPeriod" startAt="5"/>
            </a:pPr>
            <a:r>
              <a:rPr lang="cs-CZ" sz="1600" b="1" dirty="0">
                <a:solidFill>
                  <a:schemeClr val="dk2"/>
                </a:solidFill>
              </a:rPr>
              <a:t>Informujeme stěžovatele </a:t>
            </a:r>
            <a:r>
              <a:rPr lang="cs-CZ" sz="1200" dirty="0"/>
              <a:t>(vždy, méně obsáhle)</a:t>
            </a:r>
          </a:p>
          <a:p>
            <a:pPr marL="342900" indent="-342900">
              <a:lnSpc>
                <a:spcPct val="100000"/>
              </a:lnSpc>
              <a:spcBef>
                <a:spcPts val="600"/>
              </a:spcBef>
              <a:buSzPct val="100000"/>
              <a:buFont typeface="+mj-lt"/>
              <a:buAutoNum type="arabicPeriod" startAt="5"/>
            </a:pPr>
            <a:r>
              <a:rPr lang="cs-CZ" sz="1200" dirty="0"/>
              <a:t>Rozhodnutí jímž </a:t>
            </a:r>
            <a:r>
              <a:rPr lang="cs-CZ" sz="1600" b="1" dirty="0">
                <a:solidFill>
                  <a:schemeClr val="dk2"/>
                </a:solidFill>
              </a:rPr>
              <a:t>děláme akci proti obsahu </a:t>
            </a:r>
            <a:r>
              <a:rPr lang="cs-CZ" sz="1200" dirty="0"/>
              <a:t>posíláme EK</a:t>
            </a:r>
          </a:p>
          <a:p>
            <a:pPr marL="342900" indent="-342900">
              <a:lnSpc>
                <a:spcPct val="100000"/>
              </a:lnSpc>
              <a:spcBef>
                <a:spcPts val="600"/>
              </a:spcBef>
              <a:buSzPct val="100000"/>
              <a:buFont typeface="+mj-lt"/>
              <a:buAutoNum type="arabicPeriod" startAt="5"/>
            </a:pPr>
            <a:r>
              <a:rPr lang="cs-CZ" sz="1600" dirty="0"/>
              <a:t>Oba mají </a:t>
            </a:r>
            <a:r>
              <a:rPr lang="cs-CZ" sz="1600" b="1" dirty="0">
                <a:solidFill>
                  <a:schemeClr val="dk2"/>
                </a:solidFill>
              </a:rPr>
              <a:t>možnost odvolání </a:t>
            </a:r>
            <a:r>
              <a:rPr lang="cs-CZ" sz="1200" dirty="0"/>
              <a:t>(do 6 měsíců)</a:t>
            </a:r>
          </a:p>
          <a:p>
            <a:pPr marL="342900" indent="-342900">
              <a:lnSpc>
                <a:spcPct val="100000"/>
              </a:lnSpc>
              <a:spcBef>
                <a:spcPts val="600"/>
              </a:spcBef>
              <a:buSzPct val="100000"/>
              <a:buFont typeface="+mj-lt"/>
              <a:buAutoNum type="arabicPeriod" startAt="5"/>
            </a:pPr>
            <a:r>
              <a:rPr lang="cs-CZ" sz="1600" dirty="0"/>
              <a:t>Event. řízení u </a:t>
            </a:r>
            <a:r>
              <a:rPr lang="cs-CZ" sz="1600" b="1" dirty="0">
                <a:solidFill>
                  <a:schemeClr val="dk2"/>
                </a:solidFill>
              </a:rPr>
              <a:t>orgánu mimosoudního řešení sporů</a:t>
            </a:r>
          </a:p>
          <a:p>
            <a:pPr marL="342900" indent="-342900">
              <a:lnSpc>
                <a:spcPct val="100000"/>
              </a:lnSpc>
              <a:spcBef>
                <a:spcPts val="600"/>
              </a:spcBef>
              <a:buSzPct val="100000"/>
              <a:buFont typeface="+mj-lt"/>
              <a:buAutoNum type="arabicPeriod" startAt="5"/>
            </a:pPr>
            <a:r>
              <a:rPr lang="cs-CZ" sz="1600" dirty="0"/>
              <a:t>Event. </a:t>
            </a:r>
            <a:r>
              <a:rPr lang="cs-CZ" sz="1600" b="1" dirty="0">
                <a:solidFill>
                  <a:schemeClr val="dk2"/>
                </a:solidFill>
              </a:rPr>
              <a:t>řízení u ČTÚ</a:t>
            </a:r>
          </a:p>
          <a:p>
            <a:pPr marL="342900" indent="-342900">
              <a:lnSpc>
                <a:spcPct val="100000"/>
              </a:lnSpc>
              <a:spcBef>
                <a:spcPts val="600"/>
              </a:spcBef>
              <a:buSzPct val="100000"/>
              <a:buFont typeface="+mj-lt"/>
              <a:buAutoNum type="arabicPeriod" startAt="5"/>
            </a:pPr>
            <a:r>
              <a:rPr lang="cs-CZ" sz="1600" dirty="0"/>
              <a:t>Event. </a:t>
            </a:r>
            <a:r>
              <a:rPr lang="cs-CZ" sz="1600" b="1" dirty="0">
                <a:solidFill>
                  <a:schemeClr val="dk2"/>
                </a:solidFill>
              </a:rPr>
              <a:t>soud</a:t>
            </a:r>
          </a:p>
          <a:p>
            <a:pPr marL="0" marR="0" lvl="0" indent="0" algn="l" rtl="0">
              <a:lnSpc>
                <a:spcPct val="100000"/>
              </a:lnSpc>
              <a:spcBef>
                <a:spcPts val="600"/>
              </a:spcBef>
              <a:spcAft>
                <a:spcPts val="0"/>
              </a:spcAft>
              <a:buNone/>
            </a:pPr>
            <a:r>
              <a:rPr lang="cs-CZ" sz="1400" b="1" dirty="0">
                <a:solidFill>
                  <a:schemeClr val="dk2"/>
                </a:solidFill>
              </a:rPr>
              <a:t>V principu není třeba dávat možnost se vyjádřit.</a:t>
            </a:r>
            <a:endParaRPr sz="1400" b="1" dirty="0">
              <a:solidFill>
                <a:schemeClr val="dk2"/>
              </a:solidFill>
            </a:endParaRPr>
          </a:p>
        </p:txBody>
      </p:sp>
      <p:sp>
        <p:nvSpPr>
          <p:cNvPr id="4" name="Google Shape;133;g19907cdc2c8_0_94">
            <a:extLst>
              <a:ext uri="{FF2B5EF4-FFF2-40B4-BE49-F238E27FC236}">
                <a16:creationId xmlns:a16="http://schemas.microsoft.com/office/drawing/2014/main" id="{B50977CC-3F26-48C9-91FB-DF9A3533E472}"/>
              </a:ext>
            </a:extLst>
          </p:cNvPr>
          <p:cNvSpPr txBox="1">
            <a:spLocks/>
          </p:cNvSpPr>
          <p:nvPr/>
        </p:nvSpPr>
        <p:spPr>
          <a:xfrm>
            <a:off x="6184491" y="1206604"/>
            <a:ext cx="4744890" cy="4735200"/>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81000" algn="l" rtl="0">
              <a:lnSpc>
                <a:spcPct val="90000"/>
              </a:lnSpc>
              <a:spcBef>
                <a:spcPts val="1000"/>
              </a:spcBef>
              <a:spcAft>
                <a:spcPts val="0"/>
              </a:spcAft>
              <a:buClr>
                <a:srgbClr val="38AAE1"/>
              </a:buClr>
              <a:buSzPts val="2400"/>
              <a:buFont typeface="Arial"/>
              <a:buChar char="•"/>
              <a:defRPr sz="2400" b="0" i="0" u="none" strike="noStrike" cap="none">
                <a:solidFill>
                  <a:srgbClr val="38AAE1"/>
                </a:solidFill>
                <a:latin typeface="Arial"/>
                <a:ea typeface="Arial"/>
                <a:cs typeface="Arial"/>
                <a:sym typeface="Arial"/>
              </a:defRPr>
            </a:lvl1pPr>
            <a:lvl2pPr marL="914400" marR="0" lvl="1" indent="-381000" algn="l" rtl="0">
              <a:lnSpc>
                <a:spcPct val="90000"/>
              </a:lnSpc>
              <a:spcBef>
                <a:spcPts val="501"/>
              </a:spcBef>
              <a:spcAft>
                <a:spcPts val="0"/>
              </a:spcAft>
              <a:buClr>
                <a:srgbClr val="808184"/>
              </a:buClr>
              <a:buSzPts val="2400"/>
              <a:buFont typeface="Arial"/>
              <a:buChar char="•"/>
              <a:defRPr sz="2400" b="0" i="0" u="none" strike="noStrike" cap="none">
                <a:solidFill>
                  <a:srgbClr val="808184"/>
                </a:solidFill>
                <a:latin typeface="Arial"/>
                <a:ea typeface="Arial"/>
                <a:cs typeface="Arial"/>
                <a:sym typeface="Arial"/>
              </a:defRPr>
            </a:lvl2pPr>
            <a:lvl3pPr marL="1371600" marR="0" lvl="2" indent="-381000" algn="l" rtl="0">
              <a:lnSpc>
                <a:spcPct val="90000"/>
              </a:lnSpc>
              <a:spcBef>
                <a:spcPts val="501"/>
              </a:spcBef>
              <a:spcAft>
                <a:spcPts val="0"/>
              </a:spcAft>
              <a:buClr>
                <a:srgbClr val="808184"/>
              </a:buClr>
              <a:buSzPts val="2400"/>
              <a:buFont typeface="Arial"/>
              <a:buChar char="•"/>
              <a:defRPr sz="2400" b="0" i="0" u="none" strike="noStrike" cap="none">
                <a:solidFill>
                  <a:srgbClr val="808184"/>
                </a:solidFill>
                <a:latin typeface="Arial"/>
                <a:ea typeface="Arial"/>
                <a:cs typeface="Arial"/>
                <a:sym typeface="Arial"/>
              </a:defRPr>
            </a:lvl3pPr>
            <a:lvl4pPr marL="1828800" marR="0" lvl="3" indent="-381000" algn="l" rtl="0">
              <a:lnSpc>
                <a:spcPct val="90000"/>
              </a:lnSpc>
              <a:spcBef>
                <a:spcPts val="501"/>
              </a:spcBef>
              <a:spcAft>
                <a:spcPts val="0"/>
              </a:spcAft>
              <a:buClr>
                <a:srgbClr val="808184"/>
              </a:buClr>
              <a:buSzPts val="2400"/>
              <a:buFont typeface="Arial"/>
              <a:buChar char="•"/>
              <a:defRPr sz="2400" b="0" i="0" u="none" strike="noStrike" cap="none">
                <a:solidFill>
                  <a:srgbClr val="808184"/>
                </a:solidFill>
                <a:latin typeface="Arial"/>
                <a:ea typeface="Arial"/>
                <a:cs typeface="Arial"/>
                <a:sym typeface="Arial"/>
              </a:defRPr>
            </a:lvl4pPr>
            <a:lvl5pPr marL="2286000" marR="0" lvl="4" indent="-381000" algn="l" rtl="0">
              <a:lnSpc>
                <a:spcPct val="90000"/>
              </a:lnSpc>
              <a:spcBef>
                <a:spcPts val="501"/>
              </a:spcBef>
              <a:spcAft>
                <a:spcPts val="0"/>
              </a:spcAft>
              <a:buClr>
                <a:srgbClr val="808184"/>
              </a:buClr>
              <a:buSzPts val="2400"/>
              <a:buFont typeface="Arial"/>
              <a:buChar char="•"/>
              <a:defRPr sz="2400" b="0" i="0" u="none" strike="noStrike" cap="none">
                <a:solidFill>
                  <a:srgbClr val="808184"/>
                </a:solidFill>
                <a:latin typeface="Arial"/>
                <a:ea typeface="Arial"/>
                <a:cs typeface="Arial"/>
                <a:sym typeface="Arial"/>
              </a:defRPr>
            </a:lvl5pPr>
            <a:lvl6pPr marL="2743200" marR="0" lvl="5" indent="-342900" algn="l" rtl="0">
              <a:lnSpc>
                <a:spcPct val="90000"/>
              </a:lnSpc>
              <a:spcBef>
                <a:spcPts val="501"/>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1"/>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1"/>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1"/>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indent="0">
              <a:lnSpc>
                <a:spcPct val="100000"/>
              </a:lnSpc>
              <a:spcBef>
                <a:spcPts val="600"/>
              </a:spcBef>
              <a:buFont typeface="Arial"/>
              <a:buNone/>
            </a:pPr>
            <a:r>
              <a:rPr lang="cs-CZ" sz="1600" b="1" dirty="0">
                <a:solidFill>
                  <a:schemeClr val="dk2"/>
                </a:solidFill>
              </a:rPr>
              <a:t>Online platformy – vlastní kontrola:</a:t>
            </a:r>
          </a:p>
          <a:p>
            <a:pPr marL="0" indent="0">
              <a:lnSpc>
                <a:spcPct val="100000"/>
              </a:lnSpc>
              <a:spcBef>
                <a:spcPts val="600"/>
              </a:spcBef>
              <a:buFont typeface="Arial"/>
              <a:buNone/>
            </a:pPr>
            <a:endParaRPr lang="cs-CZ" sz="1600" b="1" dirty="0">
              <a:solidFill>
                <a:schemeClr val="dk2"/>
              </a:solidFill>
            </a:endParaRPr>
          </a:p>
          <a:p>
            <a:pPr marL="342900" indent="-342900">
              <a:lnSpc>
                <a:spcPct val="100000"/>
              </a:lnSpc>
              <a:spcBef>
                <a:spcPts val="600"/>
              </a:spcBef>
              <a:buSzPct val="100000"/>
              <a:buFont typeface="+mj-lt"/>
              <a:buAutoNum type="arabicPeriod"/>
            </a:pPr>
            <a:r>
              <a:rPr lang="cs-CZ" sz="1600" b="1" dirty="0">
                <a:solidFill>
                  <a:schemeClr val="dk2"/>
                </a:solidFill>
              </a:rPr>
              <a:t>Zápis do systému </a:t>
            </a:r>
            <a:r>
              <a:rPr lang="cs-CZ" sz="1200" dirty="0"/>
              <a:t>(musíme mít kvůli roční zprávě!)</a:t>
            </a:r>
            <a:endParaRPr lang="cs-CZ" sz="1600" dirty="0"/>
          </a:p>
          <a:p>
            <a:pPr marL="342900" indent="-342900">
              <a:lnSpc>
                <a:spcPct val="100000"/>
              </a:lnSpc>
              <a:spcBef>
                <a:spcPts val="600"/>
              </a:spcBef>
              <a:buSzPct val="100000"/>
              <a:buFont typeface="+mj-lt"/>
              <a:buAutoNum type="arabicPeriod"/>
            </a:pPr>
            <a:r>
              <a:rPr lang="cs-CZ" sz="1600" b="1" dirty="0">
                <a:solidFill>
                  <a:schemeClr val="dk2"/>
                </a:solidFill>
              </a:rPr>
              <a:t>Rozhodujeme, zda odstranit nebo jiná akce </a:t>
            </a:r>
          </a:p>
          <a:p>
            <a:pPr marL="354013" indent="0">
              <a:lnSpc>
                <a:spcPct val="100000"/>
              </a:lnSpc>
              <a:spcBef>
                <a:spcPts val="600"/>
              </a:spcBef>
              <a:buSzPct val="100000"/>
              <a:buNone/>
            </a:pPr>
            <a:r>
              <a:rPr lang="cs-CZ" sz="1200" dirty="0"/>
              <a:t>(trvalý </a:t>
            </a:r>
            <a:r>
              <a:rPr lang="cs-CZ" sz="1200" dirty="0" err="1"/>
              <a:t>ban</a:t>
            </a:r>
            <a:r>
              <a:rPr lang="cs-CZ" sz="1200" dirty="0"/>
              <a:t>, dočasný </a:t>
            </a:r>
            <a:r>
              <a:rPr lang="cs-CZ" sz="1200" dirty="0" err="1"/>
              <a:t>ban</a:t>
            </a:r>
            <a:r>
              <a:rPr lang="cs-CZ" sz="1200" dirty="0"/>
              <a:t>, odstranění z </a:t>
            </a:r>
            <a:r>
              <a:rPr lang="cs-CZ" sz="1200" dirty="0" err="1"/>
              <a:t>homepage</a:t>
            </a:r>
            <a:r>
              <a:rPr lang="cs-CZ" sz="1200" dirty="0"/>
              <a:t>, odmítnutí žádosti atd. )</a:t>
            </a:r>
          </a:p>
          <a:p>
            <a:pPr marL="342900" indent="-342900">
              <a:lnSpc>
                <a:spcPct val="100000"/>
              </a:lnSpc>
              <a:spcBef>
                <a:spcPts val="600"/>
              </a:spcBef>
              <a:buSzPct val="100000"/>
              <a:buFont typeface="+mj-lt"/>
              <a:buAutoNum type="arabicPeriod" startAt="3"/>
            </a:pPr>
            <a:r>
              <a:rPr lang="cs-CZ" sz="1600" b="1" dirty="0">
                <a:solidFill>
                  <a:schemeClr val="dk2"/>
                </a:solidFill>
              </a:rPr>
              <a:t>Informujeme </a:t>
            </a:r>
            <a:r>
              <a:rPr lang="cs-CZ" sz="1600" b="1" dirty="0" err="1">
                <a:solidFill>
                  <a:schemeClr val="dk2"/>
                </a:solidFill>
              </a:rPr>
              <a:t>uploadera</a:t>
            </a:r>
            <a:r>
              <a:rPr lang="cs-CZ" sz="1600" b="1" dirty="0">
                <a:solidFill>
                  <a:schemeClr val="dk2"/>
                </a:solidFill>
              </a:rPr>
              <a:t> </a:t>
            </a:r>
            <a:r>
              <a:rPr lang="cs-CZ" sz="1200" dirty="0"/>
              <a:t>(obsáhle)</a:t>
            </a:r>
          </a:p>
          <a:p>
            <a:pPr marL="342900" indent="-342900">
              <a:lnSpc>
                <a:spcPct val="100000"/>
              </a:lnSpc>
              <a:spcBef>
                <a:spcPts val="600"/>
              </a:spcBef>
              <a:buSzPct val="100000"/>
              <a:buFont typeface="+mj-lt"/>
              <a:buAutoNum type="arabicPeriod" startAt="3"/>
            </a:pPr>
            <a:r>
              <a:rPr lang="cs-CZ" sz="1200" dirty="0"/>
              <a:t>Rozhodnutí jímž </a:t>
            </a:r>
            <a:r>
              <a:rPr lang="cs-CZ" sz="1600" b="1" dirty="0">
                <a:solidFill>
                  <a:schemeClr val="dk2"/>
                </a:solidFill>
              </a:rPr>
              <a:t>děláme akci proti obsahu </a:t>
            </a:r>
            <a:r>
              <a:rPr lang="cs-CZ" sz="1200" dirty="0"/>
              <a:t>posíláme EK</a:t>
            </a:r>
          </a:p>
          <a:p>
            <a:pPr marL="342900" indent="-342900">
              <a:lnSpc>
                <a:spcPct val="100000"/>
              </a:lnSpc>
              <a:spcBef>
                <a:spcPts val="600"/>
              </a:spcBef>
              <a:buSzPct val="100000"/>
              <a:buFont typeface="+mj-lt"/>
              <a:buAutoNum type="arabicPeriod" startAt="5"/>
            </a:pPr>
            <a:r>
              <a:rPr lang="cs-CZ" sz="1600" dirty="0"/>
              <a:t>Má </a:t>
            </a:r>
            <a:r>
              <a:rPr lang="cs-CZ" sz="1600" b="1" dirty="0">
                <a:solidFill>
                  <a:schemeClr val="dk2"/>
                </a:solidFill>
              </a:rPr>
              <a:t>možnost odvolání </a:t>
            </a:r>
            <a:r>
              <a:rPr lang="cs-CZ" sz="1050" dirty="0"/>
              <a:t>(do 6 měsíců)</a:t>
            </a:r>
          </a:p>
          <a:p>
            <a:pPr marL="342900" indent="-342900">
              <a:lnSpc>
                <a:spcPct val="100000"/>
              </a:lnSpc>
              <a:spcBef>
                <a:spcPts val="600"/>
              </a:spcBef>
              <a:buSzPct val="100000"/>
              <a:buFont typeface="+mj-lt"/>
              <a:buAutoNum type="arabicPeriod" startAt="5"/>
            </a:pPr>
            <a:r>
              <a:rPr lang="cs-CZ" sz="1600" dirty="0"/>
              <a:t>Event. řízení u </a:t>
            </a:r>
            <a:r>
              <a:rPr lang="cs-CZ" sz="1600" b="1" dirty="0">
                <a:solidFill>
                  <a:schemeClr val="dk2"/>
                </a:solidFill>
              </a:rPr>
              <a:t>orgánu mimosoudního řešení sporů</a:t>
            </a:r>
          </a:p>
          <a:p>
            <a:pPr marL="342900" indent="-342900">
              <a:lnSpc>
                <a:spcPct val="100000"/>
              </a:lnSpc>
              <a:spcBef>
                <a:spcPts val="600"/>
              </a:spcBef>
              <a:buSzPct val="100000"/>
              <a:buFont typeface="+mj-lt"/>
              <a:buAutoNum type="arabicPeriod" startAt="5"/>
            </a:pPr>
            <a:r>
              <a:rPr lang="cs-CZ" sz="1600" dirty="0"/>
              <a:t>Event. </a:t>
            </a:r>
            <a:r>
              <a:rPr lang="cs-CZ" sz="1600" b="1" dirty="0">
                <a:solidFill>
                  <a:schemeClr val="dk2"/>
                </a:solidFill>
              </a:rPr>
              <a:t>řízení u ČTÚ</a:t>
            </a:r>
          </a:p>
          <a:p>
            <a:pPr marL="342900" indent="-342900">
              <a:lnSpc>
                <a:spcPct val="100000"/>
              </a:lnSpc>
              <a:spcBef>
                <a:spcPts val="600"/>
              </a:spcBef>
              <a:buSzPct val="100000"/>
              <a:buFont typeface="+mj-lt"/>
              <a:buAutoNum type="arabicPeriod" startAt="5"/>
            </a:pPr>
            <a:r>
              <a:rPr lang="cs-CZ" sz="1600" dirty="0"/>
              <a:t>Event. </a:t>
            </a:r>
            <a:r>
              <a:rPr lang="cs-CZ" sz="1600" b="1" dirty="0">
                <a:solidFill>
                  <a:schemeClr val="dk2"/>
                </a:solidFill>
              </a:rPr>
              <a:t>soud</a:t>
            </a:r>
          </a:p>
          <a:p>
            <a:pPr marL="0" indent="0">
              <a:lnSpc>
                <a:spcPct val="100000"/>
              </a:lnSpc>
              <a:spcBef>
                <a:spcPts val="600"/>
              </a:spcBef>
              <a:buNone/>
            </a:pPr>
            <a:endParaRPr lang="cs-CZ" sz="1400" dirty="0">
              <a:solidFill>
                <a:schemeClr val="dk1"/>
              </a:solidFill>
            </a:endParaRPr>
          </a:p>
          <a:p>
            <a:pPr marL="0" marR="0" lvl="0" indent="0" algn="l" rtl="0">
              <a:lnSpc>
                <a:spcPct val="100000"/>
              </a:lnSpc>
              <a:spcBef>
                <a:spcPts val="600"/>
              </a:spcBef>
              <a:spcAft>
                <a:spcPts val="0"/>
              </a:spcAft>
              <a:buNone/>
            </a:pPr>
            <a:r>
              <a:rPr lang="cs-CZ" sz="1400" b="1" dirty="0">
                <a:solidFill>
                  <a:schemeClr val="dk2"/>
                </a:solidFill>
              </a:rPr>
              <a:t>V principu není třeba dávat možnost se vyjádřit.</a:t>
            </a:r>
          </a:p>
          <a:p>
            <a:pPr marL="0" indent="0">
              <a:lnSpc>
                <a:spcPct val="100000"/>
              </a:lnSpc>
              <a:spcBef>
                <a:spcPts val="600"/>
              </a:spcBef>
              <a:buFont typeface="Arial"/>
              <a:buNone/>
            </a:pPr>
            <a:endParaRPr lang="cs-CZ" sz="1400" b="1" dirty="0">
              <a:solidFill>
                <a:schemeClr val="dk2"/>
              </a:solidFill>
            </a:endParaRPr>
          </a:p>
        </p:txBody>
      </p:sp>
      <p:graphicFrame>
        <p:nvGraphicFramePr>
          <p:cNvPr id="5" name="Object 1">
            <a:extLst>
              <a:ext uri="{FF2B5EF4-FFF2-40B4-BE49-F238E27FC236}">
                <a16:creationId xmlns:a16="http://schemas.microsoft.com/office/drawing/2014/main" id="{DFBD57A1-E144-4EBD-B96D-4BC3A1800655}"/>
              </a:ext>
            </a:extLst>
          </p:cNvPr>
          <p:cNvGraphicFramePr>
            <a:graphicFrameLocks noChangeAspect="1"/>
          </p:cNvGraphicFramePr>
          <p:nvPr>
            <p:extLst>
              <p:ext uri="{D42A27DB-BD31-4B8C-83A1-F6EECF244321}">
                <p14:modId xmlns:p14="http://schemas.microsoft.com/office/powerpoint/2010/main" val="1723118700"/>
              </p:ext>
            </p:extLst>
          </p:nvPr>
        </p:nvGraphicFramePr>
        <p:xfrm>
          <a:off x="9858894" y="275867"/>
          <a:ext cx="1965613" cy="192120"/>
        </p:xfrm>
        <a:graphic>
          <a:graphicData uri="http://schemas.openxmlformats.org/presentationml/2006/ole">
            <mc:AlternateContent xmlns:mc="http://schemas.openxmlformats.org/markup-compatibility/2006">
              <mc:Choice xmlns:v="urn:schemas-microsoft-com:vml" Requires="v">
                <p:oleObj r:id="rId3" imgW="9011908" imgH="847843" progId="">
                  <p:embed/>
                </p:oleObj>
              </mc:Choice>
              <mc:Fallback>
                <p:oleObj r:id="rId3" imgW="9011908" imgH="847843" progId="">
                  <p:embed/>
                  <p:pic>
                    <p:nvPicPr>
                      <p:cNvPr id="4" name="Object 1">
                        <a:extLst>
                          <a:ext uri="{FF2B5EF4-FFF2-40B4-BE49-F238E27FC236}">
                            <a16:creationId xmlns:a16="http://schemas.microsoft.com/office/drawing/2014/main" id="{60EAE759-D821-456D-8C63-CF8C49ACA1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58894" y="275867"/>
                        <a:ext cx="1965613" cy="192120"/>
                      </a:xfrm>
                      <a:prstGeom prst="rect">
                        <a:avLst/>
                      </a:prstGeom>
                      <a:noFill/>
                      <a:ln>
                        <a:noFill/>
                      </a:ln>
                    </p:spPr>
                  </p:pic>
                </p:oleObj>
              </mc:Fallback>
            </mc:AlternateContent>
          </a:graphicData>
        </a:graphic>
      </p:graphicFrame>
      <p:pic>
        <p:nvPicPr>
          <p:cNvPr id="2" name="Obrázek 1">
            <a:extLst>
              <a:ext uri="{FF2B5EF4-FFF2-40B4-BE49-F238E27FC236}">
                <a16:creationId xmlns:a16="http://schemas.microsoft.com/office/drawing/2014/main" id="{EB70263D-0E21-8DAE-3D67-48B43318D85F}"/>
              </a:ext>
            </a:extLst>
          </p:cNvPr>
          <p:cNvPicPr>
            <a:picLocks noChangeAspect="1"/>
          </p:cNvPicPr>
          <p:nvPr/>
        </p:nvPicPr>
        <p:blipFill>
          <a:blip r:embed="rId5"/>
          <a:stretch>
            <a:fillRect/>
          </a:stretch>
        </p:blipFill>
        <p:spPr>
          <a:xfrm>
            <a:off x="146148" y="66563"/>
            <a:ext cx="2557635" cy="610728"/>
          </a:xfrm>
          <a:prstGeom prst="rect">
            <a:avLst/>
          </a:prstGeom>
        </p:spPr>
      </p:pic>
    </p:spTree>
    <p:extLst>
      <p:ext uri="{BB962C8B-B14F-4D97-AF65-F5344CB8AC3E}">
        <p14:creationId xmlns:p14="http://schemas.microsoft.com/office/powerpoint/2010/main" val="21430134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Shape 137"/>
        <p:cNvGrpSpPr/>
        <p:nvPr/>
      </p:nvGrpSpPr>
      <p:grpSpPr>
        <a:xfrm>
          <a:off x="0" y="0"/>
          <a:ext cx="0" cy="0"/>
          <a:chOff x="0" y="0"/>
          <a:chExt cx="0" cy="0"/>
        </a:xfrm>
      </p:grpSpPr>
      <p:sp>
        <p:nvSpPr>
          <p:cNvPr id="138" name="Google Shape;138;g19907cdc2c8_0_100"/>
          <p:cNvSpPr txBox="1">
            <a:spLocks noGrp="1"/>
          </p:cNvSpPr>
          <p:nvPr>
            <p:ph type="title"/>
          </p:nvPr>
        </p:nvSpPr>
        <p:spPr>
          <a:xfrm>
            <a:off x="2299873" y="365685"/>
            <a:ext cx="7592400" cy="7938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38AAE1"/>
              </a:buClr>
              <a:buSzPts val="2187"/>
              <a:buFont typeface="Arial"/>
              <a:buNone/>
            </a:pPr>
            <a:r>
              <a:rPr lang="cs-CZ" sz="2330"/>
              <a:t>DSA v kostce - informační povinnost vůči orgánům</a:t>
            </a:r>
            <a:endParaRPr sz="2330"/>
          </a:p>
        </p:txBody>
      </p:sp>
      <p:sp>
        <p:nvSpPr>
          <p:cNvPr id="139" name="Google Shape;139;g19907cdc2c8_0_100"/>
          <p:cNvSpPr txBox="1">
            <a:spLocks noGrp="1"/>
          </p:cNvSpPr>
          <p:nvPr>
            <p:ph type="body" idx="1"/>
          </p:nvPr>
        </p:nvSpPr>
        <p:spPr>
          <a:xfrm>
            <a:off x="1085639" y="1441501"/>
            <a:ext cx="10020600" cy="4735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1000"/>
              </a:spcBef>
              <a:spcAft>
                <a:spcPts val="0"/>
              </a:spcAft>
              <a:buNone/>
            </a:pPr>
            <a:r>
              <a:rPr lang="cs-CZ" sz="1800" dirty="0">
                <a:solidFill>
                  <a:schemeClr val="dk1"/>
                </a:solidFill>
              </a:rPr>
              <a:t>DSA obsahuje obsáhlé individuální informační povinnosti vůči orgánům veřejné správy:</a:t>
            </a:r>
            <a:endParaRPr sz="1800" dirty="0">
              <a:solidFill>
                <a:schemeClr val="dk1"/>
              </a:solidFill>
            </a:endParaRPr>
          </a:p>
          <a:p>
            <a:pPr marL="228591" lvl="0" indent="-165091" algn="l" rtl="0">
              <a:lnSpc>
                <a:spcPct val="100000"/>
              </a:lnSpc>
              <a:spcBef>
                <a:spcPts val="1000"/>
              </a:spcBef>
              <a:spcAft>
                <a:spcPts val="0"/>
              </a:spcAft>
              <a:buClr>
                <a:schemeClr val="dk1"/>
              </a:buClr>
              <a:buSzPts val="1400"/>
              <a:buChar char="●"/>
            </a:pPr>
            <a:r>
              <a:rPr lang="cs-CZ" sz="1800" dirty="0">
                <a:solidFill>
                  <a:schemeClr val="dk1"/>
                </a:solidFill>
              </a:rPr>
              <a:t>reakce na </a:t>
            </a:r>
            <a:r>
              <a:rPr lang="cs-CZ" sz="1800" b="1" dirty="0">
                <a:solidFill>
                  <a:schemeClr val="dk2"/>
                </a:solidFill>
              </a:rPr>
              <a:t>příkazy k odstranění závadného obsahu</a:t>
            </a:r>
            <a:r>
              <a:rPr lang="cs-CZ" sz="1800" dirty="0">
                <a:solidFill>
                  <a:schemeClr val="dk1"/>
                </a:solidFill>
              </a:rPr>
              <a:t> (čl. 9):</a:t>
            </a:r>
            <a:endParaRPr sz="1800" dirty="0">
              <a:solidFill>
                <a:schemeClr val="dk1"/>
              </a:solidFill>
            </a:endParaRPr>
          </a:p>
          <a:p>
            <a:pPr marL="685772" lvl="1" indent="-165091" algn="l" rtl="0">
              <a:lnSpc>
                <a:spcPct val="100000"/>
              </a:lnSpc>
              <a:spcBef>
                <a:spcPts val="501"/>
              </a:spcBef>
              <a:spcAft>
                <a:spcPts val="0"/>
              </a:spcAft>
              <a:buClr>
                <a:schemeClr val="dk1"/>
              </a:buClr>
              <a:buSzPts val="1400"/>
              <a:buChar char="○"/>
            </a:pPr>
            <a:r>
              <a:rPr lang="cs-CZ" sz="1800" dirty="0">
                <a:solidFill>
                  <a:schemeClr val="dk1"/>
                </a:solidFill>
              </a:rPr>
              <a:t>může vydat orgán kteréhokoliv členského státu</a:t>
            </a:r>
            <a:endParaRPr sz="1800" dirty="0">
              <a:solidFill>
                <a:schemeClr val="dk1"/>
              </a:solidFill>
            </a:endParaRPr>
          </a:p>
          <a:p>
            <a:pPr marL="685772" lvl="1" indent="-165091" algn="l" rtl="0">
              <a:lnSpc>
                <a:spcPct val="100000"/>
              </a:lnSpc>
              <a:spcBef>
                <a:spcPts val="501"/>
              </a:spcBef>
              <a:spcAft>
                <a:spcPts val="0"/>
              </a:spcAft>
              <a:buClr>
                <a:schemeClr val="dk1"/>
              </a:buClr>
              <a:buSzPts val="1400"/>
              <a:buChar char="○"/>
            </a:pPr>
            <a:r>
              <a:rPr lang="cs-CZ" sz="1800" dirty="0">
                <a:solidFill>
                  <a:schemeClr val="dk1"/>
                </a:solidFill>
              </a:rPr>
              <a:t>musí k tomu mít zvláštní oprávnění v právu EU nebo národním právu</a:t>
            </a:r>
            <a:endParaRPr sz="1800" dirty="0">
              <a:solidFill>
                <a:schemeClr val="dk1"/>
              </a:solidFill>
            </a:endParaRPr>
          </a:p>
          <a:p>
            <a:pPr marL="228591" lvl="0" indent="-165091" algn="l" rtl="0">
              <a:lnSpc>
                <a:spcPct val="100000"/>
              </a:lnSpc>
              <a:spcBef>
                <a:spcPts val="1000"/>
              </a:spcBef>
              <a:spcAft>
                <a:spcPts val="0"/>
              </a:spcAft>
              <a:buClr>
                <a:schemeClr val="dk1"/>
              </a:buClr>
              <a:buSzPts val="1400"/>
              <a:buChar char="●"/>
            </a:pPr>
            <a:r>
              <a:rPr lang="cs-CZ" sz="1800" b="1" dirty="0">
                <a:solidFill>
                  <a:schemeClr val="dk2"/>
                </a:solidFill>
              </a:rPr>
              <a:t>příkazy k poskytnutí informací</a:t>
            </a:r>
            <a:r>
              <a:rPr lang="cs-CZ" sz="1800" dirty="0">
                <a:solidFill>
                  <a:schemeClr val="dk1"/>
                </a:solidFill>
              </a:rPr>
              <a:t> (čl. 10):</a:t>
            </a:r>
            <a:endParaRPr sz="1800" dirty="0">
              <a:solidFill>
                <a:schemeClr val="dk1"/>
              </a:solidFill>
            </a:endParaRPr>
          </a:p>
          <a:p>
            <a:pPr marL="685772" lvl="1" indent="-165091" algn="l" rtl="0">
              <a:lnSpc>
                <a:spcPct val="100000"/>
              </a:lnSpc>
              <a:spcBef>
                <a:spcPts val="501"/>
              </a:spcBef>
              <a:spcAft>
                <a:spcPts val="0"/>
              </a:spcAft>
              <a:buClr>
                <a:schemeClr val="dk1"/>
              </a:buClr>
              <a:buSzPts val="1400"/>
              <a:buChar char="○"/>
            </a:pPr>
            <a:r>
              <a:rPr lang="cs-CZ" sz="1800" dirty="0">
                <a:solidFill>
                  <a:schemeClr val="dk1"/>
                </a:solidFill>
              </a:rPr>
              <a:t>pouze o konkrétních uživatelích</a:t>
            </a:r>
            <a:endParaRPr sz="1800" dirty="0">
              <a:solidFill>
                <a:schemeClr val="dk1"/>
              </a:solidFill>
            </a:endParaRPr>
          </a:p>
          <a:p>
            <a:pPr marL="685772" lvl="1" indent="-165091" algn="l" rtl="0">
              <a:lnSpc>
                <a:spcPct val="100000"/>
              </a:lnSpc>
              <a:spcBef>
                <a:spcPts val="501"/>
              </a:spcBef>
              <a:spcAft>
                <a:spcPts val="0"/>
              </a:spcAft>
              <a:buClr>
                <a:schemeClr val="dk1"/>
              </a:buClr>
              <a:buSzPts val="1400"/>
              <a:buChar char="○"/>
            </a:pPr>
            <a:r>
              <a:rPr lang="cs-CZ" sz="1800" dirty="0">
                <a:solidFill>
                  <a:schemeClr val="dk1"/>
                </a:solidFill>
              </a:rPr>
              <a:t>může vydat orgán kteréhokoliv státu</a:t>
            </a:r>
            <a:endParaRPr sz="1800" dirty="0">
              <a:solidFill>
                <a:schemeClr val="dk1"/>
              </a:solidFill>
            </a:endParaRPr>
          </a:p>
          <a:p>
            <a:pPr marL="685772" lvl="1" indent="-165091" algn="l" rtl="0">
              <a:lnSpc>
                <a:spcPct val="100000"/>
              </a:lnSpc>
              <a:spcBef>
                <a:spcPts val="501"/>
              </a:spcBef>
              <a:spcAft>
                <a:spcPts val="0"/>
              </a:spcAft>
              <a:buClr>
                <a:schemeClr val="dk1"/>
              </a:buClr>
              <a:buSzPts val="1400"/>
              <a:buChar char="○"/>
            </a:pPr>
            <a:r>
              <a:rPr lang="cs-CZ" sz="1800" dirty="0">
                <a:solidFill>
                  <a:schemeClr val="dk1"/>
                </a:solidFill>
              </a:rPr>
              <a:t>musí k tomu mít zvláštní oprávnění v právu EU nebo národním právu</a:t>
            </a:r>
            <a:endParaRPr sz="1800" dirty="0">
              <a:solidFill>
                <a:schemeClr val="dk1"/>
              </a:solidFill>
            </a:endParaRPr>
          </a:p>
          <a:p>
            <a:pPr marL="228591" lvl="0" indent="-165091" algn="l" rtl="0">
              <a:lnSpc>
                <a:spcPct val="100000"/>
              </a:lnSpc>
              <a:spcBef>
                <a:spcPts val="1000"/>
              </a:spcBef>
              <a:spcAft>
                <a:spcPts val="0"/>
              </a:spcAft>
              <a:buClr>
                <a:schemeClr val="dk1"/>
              </a:buClr>
              <a:buSzPts val="1400"/>
              <a:buChar char="●"/>
            </a:pPr>
            <a:r>
              <a:rPr lang="cs-CZ" sz="1800" dirty="0">
                <a:solidFill>
                  <a:schemeClr val="dk1"/>
                </a:solidFill>
              </a:rPr>
              <a:t>informace si kdykoliv může vyžádat i </a:t>
            </a:r>
            <a:r>
              <a:rPr lang="cs-CZ" sz="1800" b="1" dirty="0">
                <a:solidFill>
                  <a:schemeClr val="dk2"/>
                </a:solidFill>
              </a:rPr>
              <a:t>Koordinátor digitálních služeb</a:t>
            </a:r>
            <a:r>
              <a:rPr lang="cs-CZ" sz="1800" dirty="0">
                <a:solidFill>
                  <a:schemeClr val="dk1"/>
                </a:solidFill>
              </a:rPr>
              <a:t> (čl. 51) </a:t>
            </a:r>
            <a:br>
              <a:rPr lang="cs-CZ" sz="1800" dirty="0">
                <a:solidFill>
                  <a:schemeClr val="dk1"/>
                </a:solidFill>
              </a:rPr>
            </a:br>
            <a:r>
              <a:rPr lang="cs-CZ" sz="1800" dirty="0">
                <a:solidFill>
                  <a:schemeClr val="dk1"/>
                </a:solidFill>
              </a:rPr>
              <a:t>či </a:t>
            </a:r>
            <a:r>
              <a:rPr lang="cs-CZ" sz="1800" b="1" dirty="0">
                <a:solidFill>
                  <a:schemeClr val="dk2"/>
                </a:solidFill>
              </a:rPr>
              <a:t>Komise</a:t>
            </a:r>
            <a:r>
              <a:rPr lang="cs-CZ" sz="1800" dirty="0">
                <a:solidFill>
                  <a:schemeClr val="dk1"/>
                </a:solidFill>
              </a:rPr>
              <a:t> (čl. 67)</a:t>
            </a:r>
          </a:p>
        </p:txBody>
      </p:sp>
      <p:graphicFrame>
        <p:nvGraphicFramePr>
          <p:cNvPr id="4" name="Object 1">
            <a:extLst>
              <a:ext uri="{FF2B5EF4-FFF2-40B4-BE49-F238E27FC236}">
                <a16:creationId xmlns:a16="http://schemas.microsoft.com/office/drawing/2014/main" id="{FB1D8257-B2F1-48FD-8B7E-2F40BE71DF54}"/>
              </a:ext>
            </a:extLst>
          </p:cNvPr>
          <p:cNvGraphicFramePr>
            <a:graphicFrameLocks noChangeAspect="1"/>
          </p:cNvGraphicFramePr>
          <p:nvPr>
            <p:extLst>
              <p:ext uri="{D42A27DB-BD31-4B8C-83A1-F6EECF244321}">
                <p14:modId xmlns:p14="http://schemas.microsoft.com/office/powerpoint/2010/main" val="1723118700"/>
              </p:ext>
            </p:extLst>
          </p:nvPr>
        </p:nvGraphicFramePr>
        <p:xfrm>
          <a:off x="9858894" y="275867"/>
          <a:ext cx="1965613" cy="192120"/>
        </p:xfrm>
        <a:graphic>
          <a:graphicData uri="http://schemas.openxmlformats.org/presentationml/2006/ole">
            <mc:AlternateContent xmlns:mc="http://schemas.openxmlformats.org/markup-compatibility/2006">
              <mc:Choice xmlns:v="urn:schemas-microsoft-com:vml" Requires="v">
                <p:oleObj r:id="rId3" imgW="9011908" imgH="847843" progId="">
                  <p:embed/>
                </p:oleObj>
              </mc:Choice>
              <mc:Fallback>
                <p:oleObj r:id="rId3" imgW="9011908" imgH="847843" progId="">
                  <p:embed/>
                  <p:pic>
                    <p:nvPicPr>
                      <p:cNvPr id="4" name="Object 1">
                        <a:extLst>
                          <a:ext uri="{FF2B5EF4-FFF2-40B4-BE49-F238E27FC236}">
                            <a16:creationId xmlns:a16="http://schemas.microsoft.com/office/drawing/2014/main" id="{60EAE759-D821-456D-8C63-CF8C49ACA1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58894" y="275867"/>
                        <a:ext cx="1965613" cy="192120"/>
                      </a:xfrm>
                      <a:prstGeom prst="rect">
                        <a:avLst/>
                      </a:prstGeom>
                      <a:noFill/>
                      <a:ln>
                        <a:noFill/>
                      </a:ln>
                    </p:spPr>
                  </p:pic>
                </p:oleObj>
              </mc:Fallback>
            </mc:AlternateContent>
          </a:graphicData>
        </a:graphic>
      </p:graphicFrame>
      <p:pic>
        <p:nvPicPr>
          <p:cNvPr id="2" name="Obrázek 1">
            <a:extLst>
              <a:ext uri="{FF2B5EF4-FFF2-40B4-BE49-F238E27FC236}">
                <a16:creationId xmlns:a16="http://schemas.microsoft.com/office/drawing/2014/main" id="{3B467875-7C49-66C0-B1B5-9B7B565E5F4A}"/>
              </a:ext>
            </a:extLst>
          </p:cNvPr>
          <p:cNvPicPr>
            <a:picLocks noChangeAspect="1"/>
          </p:cNvPicPr>
          <p:nvPr/>
        </p:nvPicPr>
        <p:blipFill>
          <a:blip r:embed="rId5"/>
          <a:stretch>
            <a:fillRect/>
          </a:stretch>
        </p:blipFill>
        <p:spPr>
          <a:xfrm>
            <a:off x="146148" y="66563"/>
            <a:ext cx="2557635" cy="610728"/>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Shape 137"/>
        <p:cNvGrpSpPr/>
        <p:nvPr/>
      </p:nvGrpSpPr>
      <p:grpSpPr>
        <a:xfrm>
          <a:off x="0" y="0"/>
          <a:ext cx="0" cy="0"/>
          <a:chOff x="0" y="0"/>
          <a:chExt cx="0" cy="0"/>
        </a:xfrm>
      </p:grpSpPr>
      <p:sp>
        <p:nvSpPr>
          <p:cNvPr id="138" name="Google Shape;138;g19907cdc2c8_0_100"/>
          <p:cNvSpPr txBox="1">
            <a:spLocks noGrp="1"/>
          </p:cNvSpPr>
          <p:nvPr>
            <p:ph type="title"/>
          </p:nvPr>
        </p:nvSpPr>
        <p:spPr>
          <a:xfrm>
            <a:off x="2299873" y="365685"/>
            <a:ext cx="7592400" cy="7938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38AAE1"/>
              </a:buClr>
              <a:buSzPts val="2187"/>
              <a:buFont typeface="Arial"/>
              <a:buNone/>
            </a:pPr>
            <a:r>
              <a:rPr lang="cs-CZ" sz="2330" dirty="0"/>
              <a:t>DSA v kostce – rozhraní platforem a reklama</a:t>
            </a:r>
            <a:endParaRPr sz="2330" dirty="0"/>
          </a:p>
        </p:txBody>
      </p:sp>
      <p:sp>
        <p:nvSpPr>
          <p:cNvPr id="139" name="Google Shape;139;g19907cdc2c8_0_100"/>
          <p:cNvSpPr txBox="1">
            <a:spLocks noGrp="1"/>
          </p:cNvSpPr>
          <p:nvPr>
            <p:ph type="body" idx="1"/>
          </p:nvPr>
        </p:nvSpPr>
        <p:spPr>
          <a:xfrm>
            <a:off x="1085639" y="1441501"/>
            <a:ext cx="10020600" cy="4735200"/>
          </a:xfrm>
          <a:prstGeom prst="rect">
            <a:avLst/>
          </a:prstGeom>
          <a:noFill/>
          <a:ln>
            <a:noFill/>
          </a:ln>
        </p:spPr>
        <p:txBody>
          <a:bodyPr spcFirstLastPara="1" wrap="square" lIns="91425" tIns="45700" rIns="91425" bIns="45700" anchor="t" anchorCtr="0">
            <a:noAutofit/>
          </a:bodyPr>
          <a:lstStyle/>
          <a:p>
            <a:pPr marL="520700" indent="-457200">
              <a:lnSpc>
                <a:spcPct val="100000"/>
              </a:lnSpc>
              <a:buClr>
                <a:schemeClr val="dk1"/>
              </a:buClr>
              <a:buSzPts val="1400"/>
              <a:buFont typeface="Wingdings" panose="05000000000000000000" pitchFamily="2" charset="2"/>
              <a:buChar char="ü"/>
            </a:pPr>
            <a:r>
              <a:rPr lang="cs-CZ" sz="3200" dirty="0">
                <a:solidFill>
                  <a:schemeClr val="dk1"/>
                </a:solidFill>
              </a:rPr>
              <a:t>Zákaz </a:t>
            </a:r>
            <a:r>
              <a:rPr lang="cs-CZ" sz="3200" b="1" dirty="0" err="1">
                <a:solidFill>
                  <a:schemeClr val="dk2"/>
                </a:solidFill>
              </a:rPr>
              <a:t>dark</a:t>
            </a:r>
            <a:r>
              <a:rPr lang="cs-CZ" sz="3200" b="1" dirty="0">
                <a:solidFill>
                  <a:schemeClr val="dk2"/>
                </a:solidFill>
              </a:rPr>
              <a:t> </a:t>
            </a:r>
            <a:r>
              <a:rPr lang="cs-CZ" sz="3200" b="1" dirty="0" err="1">
                <a:solidFill>
                  <a:schemeClr val="dk2"/>
                </a:solidFill>
              </a:rPr>
              <a:t>patterns</a:t>
            </a:r>
            <a:r>
              <a:rPr lang="cs-CZ" sz="3200" b="1" dirty="0">
                <a:solidFill>
                  <a:schemeClr val="dk2"/>
                </a:solidFill>
              </a:rPr>
              <a:t> </a:t>
            </a:r>
            <a:r>
              <a:rPr lang="cs-CZ" sz="3200" dirty="0">
                <a:solidFill>
                  <a:schemeClr val="dk1"/>
                </a:solidFill>
              </a:rPr>
              <a:t>(čl. 25) </a:t>
            </a:r>
            <a:br>
              <a:rPr lang="cs-CZ" sz="3200" dirty="0">
                <a:solidFill>
                  <a:schemeClr val="dk1"/>
                </a:solidFill>
              </a:rPr>
            </a:br>
            <a:r>
              <a:rPr lang="cs-CZ" sz="3200" dirty="0">
                <a:solidFill>
                  <a:schemeClr val="dk1"/>
                </a:solidFill>
              </a:rPr>
              <a:t>– nevztahuje se na věci regulované GDPR</a:t>
            </a:r>
          </a:p>
          <a:p>
            <a:pPr marL="520700" indent="-457200">
              <a:lnSpc>
                <a:spcPct val="100000"/>
              </a:lnSpc>
              <a:buClr>
                <a:schemeClr val="dk1"/>
              </a:buClr>
              <a:buSzPts val="1400"/>
              <a:buFont typeface="Wingdings" panose="05000000000000000000" pitchFamily="2" charset="2"/>
              <a:buChar char="ü"/>
            </a:pPr>
            <a:r>
              <a:rPr lang="cs-CZ" sz="3200" dirty="0">
                <a:solidFill>
                  <a:schemeClr val="dk1"/>
                </a:solidFill>
              </a:rPr>
              <a:t>Informační </a:t>
            </a:r>
            <a:r>
              <a:rPr lang="cs-CZ" sz="3200" b="1" dirty="0">
                <a:solidFill>
                  <a:schemeClr val="dk2"/>
                </a:solidFill>
              </a:rPr>
              <a:t>povinnost ohledně reklamy </a:t>
            </a:r>
            <a:r>
              <a:rPr lang="cs-CZ" sz="3200" dirty="0">
                <a:solidFill>
                  <a:schemeClr val="dk1"/>
                </a:solidFill>
              </a:rPr>
              <a:t>(čl. 26)</a:t>
            </a:r>
          </a:p>
          <a:p>
            <a:pPr marL="520700" indent="-457200">
              <a:lnSpc>
                <a:spcPct val="100000"/>
              </a:lnSpc>
              <a:buClr>
                <a:schemeClr val="dk1"/>
              </a:buClr>
              <a:buSzPts val="1400"/>
              <a:buFont typeface="Wingdings" panose="05000000000000000000" pitchFamily="2" charset="2"/>
              <a:buChar char="ü"/>
            </a:pPr>
            <a:r>
              <a:rPr lang="cs-CZ" sz="3200" dirty="0">
                <a:solidFill>
                  <a:schemeClr val="dk1"/>
                </a:solidFill>
              </a:rPr>
              <a:t>Transparentnost </a:t>
            </a:r>
            <a:r>
              <a:rPr lang="cs-CZ" sz="3200" b="1" dirty="0" err="1">
                <a:solidFill>
                  <a:schemeClr val="dk2"/>
                </a:solidFill>
              </a:rPr>
              <a:t>doporučovacích</a:t>
            </a:r>
            <a:r>
              <a:rPr lang="cs-CZ" sz="3200" b="1" dirty="0">
                <a:solidFill>
                  <a:schemeClr val="dk2"/>
                </a:solidFill>
              </a:rPr>
              <a:t> systémů </a:t>
            </a:r>
            <a:r>
              <a:rPr lang="cs-CZ" sz="3200" dirty="0">
                <a:solidFill>
                  <a:schemeClr val="dk1"/>
                </a:solidFill>
              </a:rPr>
              <a:t>(čl. 27)</a:t>
            </a:r>
          </a:p>
          <a:p>
            <a:pPr marL="520700" indent="-457200">
              <a:lnSpc>
                <a:spcPct val="100000"/>
              </a:lnSpc>
              <a:buClr>
                <a:schemeClr val="dk1"/>
              </a:buClr>
              <a:buSzPts val="1400"/>
              <a:buFont typeface="Wingdings" panose="05000000000000000000" pitchFamily="2" charset="2"/>
              <a:buChar char="ü"/>
            </a:pPr>
            <a:r>
              <a:rPr lang="cs-CZ" sz="3200" dirty="0">
                <a:solidFill>
                  <a:schemeClr val="dk1"/>
                </a:solidFill>
              </a:rPr>
              <a:t>Zákaz </a:t>
            </a:r>
            <a:r>
              <a:rPr lang="cs-CZ" sz="3200" b="1" dirty="0">
                <a:solidFill>
                  <a:schemeClr val="dk2"/>
                </a:solidFill>
              </a:rPr>
              <a:t>profilování vůči dětem </a:t>
            </a:r>
            <a:r>
              <a:rPr lang="cs-CZ" sz="3200" dirty="0">
                <a:solidFill>
                  <a:schemeClr val="dk1"/>
                </a:solidFill>
              </a:rPr>
              <a:t>(čl. 28)</a:t>
            </a:r>
          </a:p>
          <a:p>
            <a:pPr marL="520700" indent="-457200">
              <a:lnSpc>
                <a:spcPct val="100000"/>
              </a:lnSpc>
              <a:buClr>
                <a:schemeClr val="dk1"/>
              </a:buClr>
              <a:buSzPts val="1400"/>
              <a:buFont typeface="Wingdings" panose="05000000000000000000" pitchFamily="2" charset="2"/>
              <a:buChar char="ü"/>
            </a:pPr>
            <a:r>
              <a:rPr lang="cs-CZ" sz="3200" dirty="0">
                <a:solidFill>
                  <a:schemeClr val="dk1"/>
                </a:solidFill>
              </a:rPr>
              <a:t>Zákaz </a:t>
            </a:r>
            <a:r>
              <a:rPr lang="cs-CZ" sz="3200" b="1" dirty="0">
                <a:solidFill>
                  <a:schemeClr val="dk2"/>
                </a:solidFill>
              </a:rPr>
              <a:t>profilování podle zvláštních kategorií </a:t>
            </a:r>
            <a:r>
              <a:rPr lang="cs-CZ" sz="3200" dirty="0">
                <a:solidFill>
                  <a:schemeClr val="dk1"/>
                </a:solidFill>
              </a:rPr>
              <a:t>podle čl. 9 GDPR</a:t>
            </a:r>
          </a:p>
          <a:p>
            <a:pPr marL="520700" indent="-457200">
              <a:lnSpc>
                <a:spcPct val="100000"/>
              </a:lnSpc>
              <a:buClr>
                <a:schemeClr val="dk1"/>
              </a:buClr>
              <a:buSzPts val="1400"/>
              <a:buFont typeface="Wingdings" panose="05000000000000000000" pitchFamily="2" charset="2"/>
              <a:buChar char="ü"/>
            </a:pPr>
            <a:r>
              <a:rPr lang="cs-CZ" sz="3200" dirty="0">
                <a:solidFill>
                  <a:schemeClr val="dk1"/>
                </a:solidFill>
              </a:rPr>
              <a:t>Více povinností pro VLOP</a:t>
            </a:r>
          </a:p>
        </p:txBody>
      </p:sp>
      <p:graphicFrame>
        <p:nvGraphicFramePr>
          <p:cNvPr id="4" name="Object 1">
            <a:extLst>
              <a:ext uri="{FF2B5EF4-FFF2-40B4-BE49-F238E27FC236}">
                <a16:creationId xmlns:a16="http://schemas.microsoft.com/office/drawing/2014/main" id="{FB1D8257-B2F1-48FD-8B7E-2F40BE71DF54}"/>
              </a:ext>
            </a:extLst>
          </p:cNvPr>
          <p:cNvGraphicFramePr>
            <a:graphicFrameLocks noChangeAspect="1"/>
          </p:cNvGraphicFramePr>
          <p:nvPr/>
        </p:nvGraphicFramePr>
        <p:xfrm>
          <a:off x="9858894" y="275867"/>
          <a:ext cx="1965613" cy="192120"/>
        </p:xfrm>
        <a:graphic>
          <a:graphicData uri="http://schemas.openxmlformats.org/presentationml/2006/ole">
            <mc:AlternateContent xmlns:mc="http://schemas.openxmlformats.org/markup-compatibility/2006">
              <mc:Choice xmlns:v="urn:schemas-microsoft-com:vml" Requires="v">
                <p:oleObj r:id="rId3" imgW="9011908" imgH="847843" progId="">
                  <p:embed/>
                </p:oleObj>
              </mc:Choice>
              <mc:Fallback>
                <p:oleObj r:id="rId3" imgW="9011908" imgH="847843" progId="">
                  <p:embed/>
                  <p:pic>
                    <p:nvPicPr>
                      <p:cNvPr id="4" name="Object 1">
                        <a:extLst>
                          <a:ext uri="{FF2B5EF4-FFF2-40B4-BE49-F238E27FC236}">
                            <a16:creationId xmlns:a16="http://schemas.microsoft.com/office/drawing/2014/main" id="{FB1D8257-B2F1-48FD-8B7E-2F40BE71DF5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58894" y="275867"/>
                        <a:ext cx="1965613" cy="192120"/>
                      </a:xfrm>
                      <a:prstGeom prst="rect">
                        <a:avLst/>
                      </a:prstGeom>
                      <a:noFill/>
                      <a:ln>
                        <a:noFill/>
                      </a:ln>
                    </p:spPr>
                  </p:pic>
                </p:oleObj>
              </mc:Fallback>
            </mc:AlternateContent>
          </a:graphicData>
        </a:graphic>
      </p:graphicFrame>
      <p:pic>
        <p:nvPicPr>
          <p:cNvPr id="2" name="Obrázek 1">
            <a:extLst>
              <a:ext uri="{FF2B5EF4-FFF2-40B4-BE49-F238E27FC236}">
                <a16:creationId xmlns:a16="http://schemas.microsoft.com/office/drawing/2014/main" id="{D7FA1D18-BC7F-95CF-B2B4-684995F87558}"/>
              </a:ext>
            </a:extLst>
          </p:cNvPr>
          <p:cNvPicPr>
            <a:picLocks noChangeAspect="1"/>
          </p:cNvPicPr>
          <p:nvPr/>
        </p:nvPicPr>
        <p:blipFill>
          <a:blip r:embed="rId5"/>
          <a:stretch>
            <a:fillRect/>
          </a:stretch>
        </p:blipFill>
        <p:spPr>
          <a:xfrm>
            <a:off x="146148" y="66563"/>
            <a:ext cx="2557635" cy="610728"/>
          </a:xfrm>
          <a:prstGeom prst="rect">
            <a:avLst/>
          </a:prstGeom>
        </p:spPr>
      </p:pic>
    </p:spTree>
    <p:extLst>
      <p:ext uri="{BB962C8B-B14F-4D97-AF65-F5344CB8AC3E}">
        <p14:creationId xmlns:p14="http://schemas.microsoft.com/office/powerpoint/2010/main" val="42225562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Shape 137"/>
        <p:cNvGrpSpPr/>
        <p:nvPr/>
      </p:nvGrpSpPr>
      <p:grpSpPr>
        <a:xfrm>
          <a:off x="0" y="0"/>
          <a:ext cx="0" cy="0"/>
          <a:chOff x="0" y="0"/>
          <a:chExt cx="0" cy="0"/>
        </a:xfrm>
      </p:grpSpPr>
      <p:sp>
        <p:nvSpPr>
          <p:cNvPr id="138" name="Google Shape;138;g19907cdc2c8_0_100"/>
          <p:cNvSpPr txBox="1">
            <a:spLocks noGrp="1"/>
          </p:cNvSpPr>
          <p:nvPr>
            <p:ph type="title"/>
          </p:nvPr>
        </p:nvSpPr>
        <p:spPr>
          <a:xfrm>
            <a:off x="2299873" y="365685"/>
            <a:ext cx="7592400" cy="7938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38AAE1"/>
              </a:buClr>
              <a:buSzPts val="2187"/>
              <a:buFont typeface="Arial"/>
              <a:buNone/>
            </a:pPr>
            <a:r>
              <a:rPr lang="cs-CZ" sz="2330" dirty="0"/>
              <a:t>DSA v kostce – oznamování trestné činnosti</a:t>
            </a:r>
            <a:endParaRPr sz="2330" dirty="0"/>
          </a:p>
        </p:txBody>
      </p:sp>
      <p:sp>
        <p:nvSpPr>
          <p:cNvPr id="139" name="Google Shape;139;g19907cdc2c8_0_100"/>
          <p:cNvSpPr txBox="1">
            <a:spLocks noGrp="1"/>
          </p:cNvSpPr>
          <p:nvPr>
            <p:ph type="body" idx="1"/>
          </p:nvPr>
        </p:nvSpPr>
        <p:spPr>
          <a:xfrm>
            <a:off x="1085639" y="1441501"/>
            <a:ext cx="10020600" cy="4735200"/>
          </a:xfrm>
          <a:prstGeom prst="rect">
            <a:avLst/>
          </a:prstGeom>
          <a:noFill/>
          <a:ln>
            <a:noFill/>
          </a:ln>
        </p:spPr>
        <p:txBody>
          <a:bodyPr spcFirstLastPara="1" wrap="square" lIns="91425" tIns="45700" rIns="91425" bIns="45700" anchor="t" anchorCtr="0">
            <a:noAutofit/>
          </a:bodyPr>
          <a:lstStyle/>
          <a:p>
            <a:pPr marL="63500" lvl="0" indent="0" algn="l" rtl="0">
              <a:lnSpc>
                <a:spcPct val="100000"/>
              </a:lnSpc>
              <a:spcBef>
                <a:spcPts val="1000"/>
              </a:spcBef>
              <a:spcAft>
                <a:spcPts val="0"/>
              </a:spcAft>
              <a:buClr>
                <a:schemeClr val="dk1"/>
              </a:buClr>
              <a:buSzPts val="1400"/>
              <a:buNone/>
            </a:pPr>
            <a:r>
              <a:rPr lang="cs-CZ" sz="3200" dirty="0">
                <a:solidFill>
                  <a:schemeClr val="dk1"/>
                </a:solidFill>
              </a:rPr>
              <a:t>Dvě formy:</a:t>
            </a:r>
          </a:p>
          <a:p>
            <a:pPr marL="228591" indent="-165091">
              <a:lnSpc>
                <a:spcPct val="100000"/>
              </a:lnSpc>
              <a:buClr>
                <a:schemeClr val="dk1"/>
              </a:buClr>
              <a:buSzPts val="1400"/>
              <a:buFont typeface="Arial"/>
              <a:buChar char="●"/>
            </a:pPr>
            <a:r>
              <a:rPr lang="cs-CZ" sz="3200" b="1" dirty="0">
                <a:solidFill>
                  <a:schemeClr val="dk2"/>
                </a:solidFill>
              </a:rPr>
              <a:t>(ne)oznámení </a:t>
            </a:r>
            <a:r>
              <a:rPr lang="cs-CZ" sz="3200" dirty="0">
                <a:solidFill>
                  <a:schemeClr val="dk1"/>
                </a:solidFill>
              </a:rPr>
              <a:t>či </a:t>
            </a:r>
            <a:r>
              <a:rPr lang="cs-CZ" sz="3200" b="1" dirty="0">
                <a:solidFill>
                  <a:schemeClr val="dk2"/>
                </a:solidFill>
              </a:rPr>
              <a:t>(ne)překažení </a:t>
            </a:r>
            <a:r>
              <a:rPr lang="cs-CZ" sz="3200" dirty="0">
                <a:solidFill>
                  <a:schemeClr val="dk1"/>
                </a:solidFill>
              </a:rPr>
              <a:t>trestného činu </a:t>
            </a:r>
            <a:br>
              <a:rPr lang="cs-CZ" sz="3200" dirty="0">
                <a:solidFill>
                  <a:schemeClr val="dk1"/>
                </a:solidFill>
              </a:rPr>
            </a:br>
            <a:r>
              <a:rPr lang="cs-CZ" sz="3200" dirty="0">
                <a:solidFill>
                  <a:schemeClr val="dk1"/>
                </a:solidFill>
              </a:rPr>
              <a:t>podle </a:t>
            </a:r>
            <a:r>
              <a:rPr lang="cs-CZ" sz="3200" b="1" dirty="0">
                <a:solidFill>
                  <a:schemeClr val="dk2"/>
                </a:solidFill>
              </a:rPr>
              <a:t>Trestního zákoníku</a:t>
            </a:r>
          </a:p>
          <a:p>
            <a:pPr marL="228591" lvl="0" indent="-165091" algn="l" rtl="0">
              <a:lnSpc>
                <a:spcPct val="100000"/>
              </a:lnSpc>
              <a:spcBef>
                <a:spcPts val="1000"/>
              </a:spcBef>
              <a:spcAft>
                <a:spcPts val="0"/>
              </a:spcAft>
              <a:buClr>
                <a:schemeClr val="dk1"/>
              </a:buClr>
              <a:buSzPts val="1400"/>
              <a:buChar char="●"/>
            </a:pPr>
            <a:r>
              <a:rPr lang="cs-CZ" sz="3200" dirty="0">
                <a:solidFill>
                  <a:schemeClr val="dk1"/>
                </a:solidFill>
              </a:rPr>
              <a:t>oznámení </a:t>
            </a:r>
            <a:r>
              <a:rPr lang="cs-CZ" sz="3200" b="1" dirty="0">
                <a:solidFill>
                  <a:schemeClr val="dk2"/>
                </a:solidFill>
              </a:rPr>
              <a:t>podezření na trestné činy</a:t>
            </a:r>
            <a:r>
              <a:rPr lang="cs-CZ" sz="3200" dirty="0">
                <a:solidFill>
                  <a:schemeClr val="dk1"/>
                </a:solidFill>
              </a:rPr>
              <a:t> </a:t>
            </a:r>
            <a:br>
              <a:rPr lang="cs-CZ" sz="3200" dirty="0">
                <a:solidFill>
                  <a:schemeClr val="dk1"/>
                </a:solidFill>
              </a:rPr>
            </a:br>
            <a:r>
              <a:rPr lang="cs-CZ" sz="3200" dirty="0">
                <a:solidFill>
                  <a:schemeClr val="dk1"/>
                </a:solidFill>
              </a:rPr>
              <a:t>podle čl. 18 DSA</a:t>
            </a:r>
          </a:p>
        </p:txBody>
      </p:sp>
      <p:graphicFrame>
        <p:nvGraphicFramePr>
          <p:cNvPr id="4" name="Object 1">
            <a:extLst>
              <a:ext uri="{FF2B5EF4-FFF2-40B4-BE49-F238E27FC236}">
                <a16:creationId xmlns:a16="http://schemas.microsoft.com/office/drawing/2014/main" id="{7A15F2FB-C2D1-403F-94B9-AA3A2486C0F8}"/>
              </a:ext>
            </a:extLst>
          </p:cNvPr>
          <p:cNvGraphicFramePr>
            <a:graphicFrameLocks noChangeAspect="1"/>
          </p:cNvGraphicFramePr>
          <p:nvPr>
            <p:extLst>
              <p:ext uri="{D42A27DB-BD31-4B8C-83A1-F6EECF244321}">
                <p14:modId xmlns:p14="http://schemas.microsoft.com/office/powerpoint/2010/main" val="1723118700"/>
              </p:ext>
            </p:extLst>
          </p:nvPr>
        </p:nvGraphicFramePr>
        <p:xfrm>
          <a:off x="9858894" y="275867"/>
          <a:ext cx="1965613" cy="192120"/>
        </p:xfrm>
        <a:graphic>
          <a:graphicData uri="http://schemas.openxmlformats.org/presentationml/2006/ole">
            <mc:AlternateContent xmlns:mc="http://schemas.openxmlformats.org/markup-compatibility/2006">
              <mc:Choice xmlns:v="urn:schemas-microsoft-com:vml" Requires="v">
                <p:oleObj r:id="rId3" imgW="9011908" imgH="847843" progId="">
                  <p:embed/>
                </p:oleObj>
              </mc:Choice>
              <mc:Fallback>
                <p:oleObj r:id="rId3" imgW="9011908" imgH="847843" progId="">
                  <p:embed/>
                  <p:pic>
                    <p:nvPicPr>
                      <p:cNvPr id="4" name="Object 1">
                        <a:extLst>
                          <a:ext uri="{FF2B5EF4-FFF2-40B4-BE49-F238E27FC236}">
                            <a16:creationId xmlns:a16="http://schemas.microsoft.com/office/drawing/2014/main" id="{60EAE759-D821-456D-8C63-CF8C49ACA1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58894" y="275867"/>
                        <a:ext cx="1965613" cy="192120"/>
                      </a:xfrm>
                      <a:prstGeom prst="rect">
                        <a:avLst/>
                      </a:prstGeom>
                      <a:noFill/>
                      <a:ln>
                        <a:noFill/>
                      </a:ln>
                    </p:spPr>
                  </p:pic>
                </p:oleObj>
              </mc:Fallback>
            </mc:AlternateContent>
          </a:graphicData>
        </a:graphic>
      </p:graphicFrame>
      <p:pic>
        <p:nvPicPr>
          <p:cNvPr id="2" name="Obrázek 1">
            <a:extLst>
              <a:ext uri="{FF2B5EF4-FFF2-40B4-BE49-F238E27FC236}">
                <a16:creationId xmlns:a16="http://schemas.microsoft.com/office/drawing/2014/main" id="{1FC3D342-09A5-1DBD-1144-00113F5E1B4F}"/>
              </a:ext>
            </a:extLst>
          </p:cNvPr>
          <p:cNvPicPr>
            <a:picLocks noChangeAspect="1"/>
          </p:cNvPicPr>
          <p:nvPr/>
        </p:nvPicPr>
        <p:blipFill>
          <a:blip r:embed="rId5"/>
          <a:stretch>
            <a:fillRect/>
          </a:stretch>
        </p:blipFill>
        <p:spPr>
          <a:xfrm>
            <a:off x="146148" y="66563"/>
            <a:ext cx="2557635" cy="610728"/>
          </a:xfrm>
          <a:prstGeom prst="rect">
            <a:avLst/>
          </a:prstGeom>
        </p:spPr>
      </p:pic>
    </p:spTree>
    <p:extLst>
      <p:ext uri="{BB962C8B-B14F-4D97-AF65-F5344CB8AC3E}">
        <p14:creationId xmlns:p14="http://schemas.microsoft.com/office/powerpoint/2010/main" val="3598605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Shape 71"/>
        <p:cNvGrpSpPr/>
        <p:nvPr/>
      </p:nvGrpSpPr>
      <p:grpSpPr>
        <a:xfrm>
          <a:off x="0" y="0"/>
          <a:ext cx="0" cy="0"/>
          <a:chOff x="0" y="0"/>
          <a:chExt cx="0" cy="0"/>
        </a:xfrm>
      </p:grpSpPr>
      <p:sp>
        <p:nvSpPr>
          <p:cNvPr id="72" name="Google Shape;72;g1998bfd7cd7_0_10"/>
          <p:cNvSpPr txBox="1">
            <a:spLocks noGrp="1"/>
          </p:cNvSpPr>
          <p:nvPr>
            <p:ph type="title"/>
          </p:nvPr>
        </p:nvSpPr>
        <p:spPr>
          <a:xfrm>
            <a:off x="2299873" y="365685"/>
            <a:ext cx="7592400" cy="7938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38AAE1"/>
              </a:buClr>
              <a:buSzPts val="2700"/>
              <a:buFont typeface="Arial"/>
              <a:buNone/>
            </a:pPr>
            <a:r>
              <a:rPr lang="cs-CZ" dirty="0"/>
              <a:t>Co je DSA?</a:t>
            </a:r>
            <a:endParaRPr dirty="0"/>
          </a:p>
        </p:txBody>
      </p:sp>
      <p:sp>
        <p:nvSpPr>
          <p:cNvPr id="73" name="Google Shape;73;g1998bfd7cd7_0_10"/>
          <p:cNvSpPr txBox="1">
            <a:spLocks noGrp="1"/>
          </p:cNvSpPr>
          <p:nvPr>
            <p:ph type="body" idx="1"/>
          </p:nvPr>
        </p:nvSpPr>
        <p:spPr>
          <a:xfrm>
            <a:off x="1085639" y="1441501"/>
            <a:ext cx="10020600" cy="4735200"/>
          </a:xfrm>
          <a:prstGeom prst="rect">
            <a:avLst/>
          </a:prstGeom>
          <a:noFill/>
          <a:ln>
            <a:noFill/>
          </a:ln>
        </p:spPr>
        <p:txBody>
          <a:bodyPr spcFirstLastPara="1" wrap="square" lIns="91425" tIns="45700" rIns="91425" bIns="45700" anchor="t" anchorCtr="0">
            <a:normAutofit/>
          </a:bodyPr>
          <a:lstStyle/>
          <a:p>
            <a:pPr marL="0" marR="0" lvl="0" indent="0" algn="l" rtl="0">
              <a:lnSpc>
                <a:spcPct val="100000"/>
              </a:lnSpc>
              <a:spcBef>
                <a:spcPts val="1000"/>
              </a:spcBef>
              <a:spcAft>
                <a:spcPts val="0"/>
              </a:spcAft>
              <a:buNone/>
            </a:pPr>
            <a:endParaRPr sz="2800" b="1" dirty="0"/>
          </a:p>
          <a:p>
            <a:pPr marL="0" indent="0">
              <a:lnSpc>
                <a:spcPct val="100000"/>
              </a:lnSpc>
              <a:buSzPts val="2500"/>
              <a:buNone/>
            </a:pPr>
            <a:r>
              <a:rPr lang="cs-CZ" sz="2800" b="1" dirty="0">
                <a:solidFill>
                  <a:schemeClr val="dk2"/>
                </a:solidFill>
              </a:rPr>
              <a:t>Digital </a:t>
            </a:r>
            <a:r>
              <a:rPr lang="cs-CZ" sz="2800" b="1" dirty="0" err="1">
                <a:solidFill>
                  <a:schemeClr val="dk2"/>
                </a:solidFill>
              </a:rPr>
              <a:t>Services</a:t>
            </a:r>
            <a:r>
              <a:rPr lang="cs-CZ" sz="2800" b="1" dirty="0">
                <a:solidFill>
                  <a:schemeClr val="dk2"/>
                </a:solidFill>
              </a:rPr>
              <a:t> </a:t>
            </a:r>
            <a:r>
              <a:rPr lang="cs-CZ" sz="2800" b="1" dirty="0" err="1">
                <a:solidFill>
                  <a:schemeClr val="dk2"/>
                </a:solidFill>
              </a:rPr>
              <a:t>Act</a:t>
            </a:r>
            <a:r>
              <a:rPr lang="cs-CZ" sz="2800" b="1" dirty="0">
                <a:solidFill>
                  <a:schemeClr val="dk2"/>
                </a:solidFill>
              </a:rPr>
              <a:t>  </a:t>
            </a:r>
            <a:r>
              <a:rPr lang="cs-CZ" sz="3200" dirty="0">
                <a:latin typeface="Arial" panose="020B0604020202020204" pitchFamily="34" charset="0"/>
                <a:ea typeface="ＭＳ Ｐゴシック"/>
                <a:cs typeface="Arial" panose="020B0604020202020204" pitchFamily="34" charset="0"/>
              </a:rPr>
              <a:t>=</a:t>
            </a:r>
            <a:r>
              <a:rPr lang="cs-CZ" sz="3200" dirty="0">
                <a:latin typeface="Arial" panose="020B0604020202020204" pitchFamily="34" charset="0"/>
                <a:cs typeface="Arial" panose="020B0604020202020204" pitchFamily="34" charset="0"/>
              </a:rPr>
              <a:t> </a:t>
            </a:r>
            <a:r>
              <a:rPr lang="cs-CZ" sz="3200" dirty="0">
                <a:latin typeface="Arial" panose="020B0604020202020204" pitchFamily="34" charset="0"/>
                <a:ea typeface="ＭＳ Ｐゴシック"/>
                <a:cs typeface="Arial" panose="020B0604020202020204" pitchFamily="34" charset="0"/>
              </a:rPr>
              <a:t>Nařízení (EU) 2022/2065, o jednotném trhu digitálních služeb a o změně směrnice 2000/31/ES, tzv. </a:t>
            </a:r>
            <a:r>
              <a:rPr lang="cs-CZ" sz="2800" b="1" dirty="0">
                <a:solidFill>
                  <a:schemeClr val="dk2"/>
                </a:solidFill>
              </a:rPr>
              <a:t>nařízení o digitálních službách</a:t>
            </a:r>
          </a:p>
          <a:p>
            <a:pPr marL="0" indent="0">
              <a:lnSpc>
                <a:spcPct val="100000"/>
              </a:lnSpc>
              <a:buSzPts val="2500"/>
              <a:buNone/>
            </a:pPr>
            <a:r>
              <a:rPr lang="cs-CZ" sz="3200" dirty="0">
                <a:latin typeface="Arial" panose="020B0604020202020204" pitchFamily="34" charset="0"/>
                <a:ea typeface="ＭＳ Ｐゴシック"/>
                <a:cs typeface="Arial" panose="020B0604020202020204" pitchFamily="34" charset="0"/>
              </a:rPr>
              <a:t>Navazuje na směrnici EU č. 2000/31/ES, t</a:t>
            </a:r>
            <a:br>
              <a:rPr lang="cs-CZ" sz="3200" dirty="0">
                <a:latin typeface="Arial" panose="020B0604020202020204" pitchFamily="34" charset="0"/>
                <a:ea typeface="ＭＳ Ｐゴシック"/>
                <a:cs typeface="Arial" panose="020B0604020202020204" pitchFamily="34" charset="0"/>
              </a:rPr>
            </a:br>
            <a:r>
              <a:rPr lang="cs-CZ" sz="3200" dirty="0" err="1">
                <a:latin typeface="Arial" panose="020B0604020202020204" pitchFamily="34" charset="0"/>
                <a:ea typeface="ＭＳ Ｐゴシック"/>
                <a:cs typeface="Arial" panose="020B0604020202020204" pitchFamily="34" charset="0"/>
              </a:rPr>
              <a:t>zv</a:t>
            </a:r>
            <a:r>
              <a:rPr lang="cs-CZ" sz="3200" dirty="0">
                <a:latin typeface="Arial" panose="020B0604020202020204" pitchFamily="34" charset="0"/>
                <a:ea typeface="ＭＳ Ｐゴシック"/>
                <a:cs typeface="Arial" panose="020B0604020202020204" pitchFamily="34" charset="0"/>
              </a:rPr>
              <a:t>. </a:t>
            </a:r>
            <a:r>
              <a:rPr lang="cs-CZ" sz="2800" b="1" dirty="0">
                <a:solidFill>
                  <a:schemeClr val="dk2"/>
                </a:solidFill>
              </a:rPr>
              <a:t>směrnici</a:t>
            </a:r>
            <a:r>
              <a:rPr lang="cs-CZ" sz="3200" dirty="0">
                <a:latin typeface="Arial" panose="020B0604020202020204" pitchFamily="34" charset="0"/>
                <a:ea typeface="ＭＳ Ｐゴシック"/>
                <a:cs typeface="Arial" panose="020B0604020202020204" pitchFamily="34" charset="0"/>
              </a:rPr>
              <a:t> </a:t>
            </a:r>
            <a:r>
              <a:rPr lang="cs-CZ" sz="2800" b="1" dirty="0" err="1">
                <a:solidFill>
                  <a:schemeClr val="dk2"/>
                </a:solidFill>
              </a:rPr>
              <a:t>eCommerce</a:t>
            </a:r>
            <a:endParaRPr lang="cs-CZ" sz="2800" b="1" dirty="0">
              <a:solidFill>
                <a:schemeClr val="dk2"/>
              </a:solidFill>
            </a:endParaRPr>
          </a:p>
          <a:p>
            <a:pPr marL="0" indent="0">
              <a:lnSpc>
                <a:spcPct val="100000"/>
              </a:lnSpc>
              <a:buSzPts val="2500"/>
              <a:buNone/>
            </a:pPr>
            <a:r>
              <a:rPr lang="cs-CZ" sz="3200" dirty="0">
                <a:latin typeface="Arial" panose="020B0604020202020204" pitchFamily="34" charset="0"/>
                <a:ea typeface="ＭＳ Ｐゴシック"/>
                <a:cs typeface="Arial" panose="020B0604020202020204" pitchFamily="34" charset="0"/>
              </a:rPr>
              <a:t>Již je </a:t>
            </a:r>
            <a:r>
              <a:rPr lang="cs-CZ" sz="2800" b="1" dirty="0">
                <a:solidFill>
                  <a:schemeClr val="dk2"/>
                </a:solidFill>
              </a:rPr>
              <a:t>účinný.</a:t>
            </a:r>
          </a:p>
        </p:txBody>
      </p:sp>
      <p:graphicFrame>
        <p:nvGraphicFramePr>
          <p:cNvPr id="4" name="Object 1">
            <a:extLst>
              <a:ext uri="{FF2B5EF4-FFF2-40B4-BE49-F238E27FC236}">
                <a16:creationId xmlns:a16="http://schemas.microsoft.com/office/drawing/2014/main" id="{59817CFE-8183-43EC-B8FB-A7353107DB7C}"/>
              </a:ext>
            </a:extLst>
          </p:cNvPr>
          <p:cNvGraphicFramePr>
            <a:graphicFrameLocks noChangeAspect="1"/>
          </p:cNvGraphicFramePr>
          <p:nvPr>
            <p:extLst>
              <p:ext uri="{D42A27DB-BD31-4B8C-83A1-F6EECF244321}">
                <p14:modId xmlns:p14="http://schemas.microsoft.com/office/powerpoint/2010/main" val="1723118700"/>
              </p:ext>
            </p:extLst>
          </p:nvPr>
        </p:nvGraphicFramePr>
        <p:xfrm>
          <a:off x="9858894" y="275867"/>
          <a:ext cx="1965613" cy="192120"/>
        </p:xfrm>
        <a:graphic>
          <a:graphicData uri="http://schemas.openxmlformats.org/presentationml/2006/ole">
            <mc:AlternateContent xmlns:mc="http://schemas.openxmlformats.org/markup-compatibility/2006">
              <mc:Choice xmlns:v="urn:schemas-microsoft-com:vml" Requires="v">
                <p:oleObj r:id="rId3" imgW="9011908" imgH="847843" progId="">
                  <p:embed/>
                </p:oleObj>
              </mc:Choice>
              <mc:Fallback>
                <p:oleObj r:id="rId3" imgW="9011908" imgH="847843" progId="">
                  <p:embed/>
                  <p:pic>
                    <p:nvPicPr>
                      <p:cNvPr id="4" name="Object 1">
                        <a:extLst>
                          <a:ext uri="{FF2B5EF4-FFF2-40B4-BE49-F238E27FC236}">
                            <a16:creationId xmlns:a16="http://schemas.microsoft.com/office/drawing/2014/main" id="{60EAE759-D821-456D-8C63-CF8C49ACA1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58894" y="275867"/>
                        <a:ext cx="1965613" cy="192120"/>
                      </a:xfrm>
                      <a:prstGeom prst="rect">
                        <a:avLst/>
                      </a:prstGeom>
                      <a:noFill/>
                      <a:ln>
                        <a:noFill/>
                      </a:ln>
                    </p:spPr>
                  </p:pic>
                </p:oleObj>
              </mc:Fallback>
            </mc:AlternateContent>
          </a:graphicData>
        </a:graphic>
      </p:graphicFrame>
      <p:pic>
        <p:nvPicPr>
          <p:cNvPr id="2" name="Obrázek 1">
            <a:extLst>
              <a:ext uri="{FF2B5EF4-FFF2-40B4-BE49-F238E27FC236}">
                <a16:creationId xmlns:a16="http://schemas.microsoft.com/office/drawing/2014/main" id="{2003D332-E205-5CCF-89AF-B2C1B95446B1}"/>
              </a:ext>
            </a:extLst>
          </p:cNvPr>
          <p:cNvPicPr>
            <a:picLocks noChangeAspect="1"/>
          </p:cNvPicPr>
          <p:nvPr/>
        </p:nvPicPr>
        <p:blipFill>
          <a:blip r:embed="rId5"/>
          <a:stretch>
            <a:fillRect/>
          </a:stretch>
        </p:blipFill>
        <p:spPr>
          <a:xfrm>
            <a:off x="146148" y="66563"/>
            <a:ext cx="2557635" cy="610728"/>
          </a:xfrm>
          <a:prstGeom prst="rect">
            <a:avLst/>
          </a:prstGeom>
        </p:spPr>
      </p:pic>
    </p:spTree>
    <p:extLst>
      <p:ext uri="{BB962C8B-B14F-4D97-AF65-F5344CB8AC3E}">
        <p14:creationId xmlns:p14="http://schemas.microsoft.com/office/powerpoint/2010/main" val="38604048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Shape 137"/>
        <p:cNvGrpSpPr/>
        <p:nvPr/>
      </p:nvGrpSpPr>
      <p:grpSpPr>
        <a:xfrm>
          <a:off x="0" y="0"/>
          <a:ext cx="0" cy="0"/>
          <a:chOff x="0" y="0"/>
          <a:chExt cx="0" cy="0"/>
        </a:xfrm>
      </p:grpSpPr>
      <p:sp>
        <p:nvSpPr>
          <p:cNvPr id="138" name="Google Shape;138;g19907cdc2c8_0_100"/>
          <p:cNvSpPr txBox="1">
            <a:spLocks noGrp="1"/>
          </p:cNvSpPr>
          <p:nvPr>
            <p:ph type="title"/>
          </p:nvPr>
        </p:nvSpPr>
        <p:spPr>
          <a:xfrm>
            <a:off x="2299873" y="365685"/>
            <a:ext cx="7592400" cy="7938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38AAE1"/>
              </a:buClr>
              <a:buSzPts val="2187"/>
              <a:buFont typeface="Arial"/>
              <a:buNone/>
            </a:pPr>
            <a:r>
              <a:rPr lang="cs-CZ" sz="2330" dirty="0"/>
              <a:t>DSA v kostce – oznamování trestné činnosti</a:t>
            </a:r>
            <a:endParaRPr sz="2330" dirty="0"/>
          </a:p>
        </p:txBody>
      </p:sp>
      <p:sp>
        <p:nvSpPr>
          <p:cNvPr id="139" name="Google Shape;139;g19907cdc2c8_0_100"/>
          <p:cNvSpPr txBox="1">
            <a:spLocks noGrp="1"/>
          </p:cNvSpPr>
          <p:nvPr>
            <p:ph type="body" idx="1"/>
          </p:nvPr>
        </p:nvSpPr>
        <p:spPr>
          <a:xfrm>
            <a:off x="1085639" y="1441501"/>
            <a:ext cx="10020600" cy="4735200"/>
          </a:xfrm>
          <a:prstGeom prst="rect">
            <a:avLst/>
          </a:prstGeom>
          <a:noFill/>
          <a:ln>
            <a:noFill/>
          </a:ln>
        </p:spPr>
        <p:txBody>
          <a:bodyPr spcFirstLastPara="1" wrap="square" lIns="91425" tIns="45700" rIns="91425" bIns="45700" anchor="t" anchorCtr="0">
            <a:noAutofit/>
          </a:bodyPr>
          <a:lstStyle/>
          <a:p>
            <a:pPr marL="63500" lvl="0" indent="0" algn="l" rtl="0">
              <a:lnSpc>
                <a:spcPct val="100000"/>
              </a:lnSpc>
              <a:spcBef>
                <a:spcPts val="1000"/>
              </a:spcBef>
              <a:spcAft>
                <a:spcPts val="0"/>
              </a:spcAft>
              <a:buClr>
                <a:schemeClr val="dk1"/>
              </a:buClr>
              <a:buSzPts val="1400"/>
              <a:buNone/>
            </a:pPr>
            <a:r>
              <a:rPr lang="cs-CZ" sz="2800" dirty="0">
                <a:solidFill>
                  <a:schemeClr val="dk1"/>
                </a:solidFill>
              </a:rPr>
              <a:t>Oznámení </a:t>
            </a:r>
            <a:r>
              <a:rPr lang="cs-CZ" sz="2800" b="1" dirty="0">
                <a:solidFill>
                  <a:schemeClr val="dk2"/>
                </a:solidFill>
              </a:rPr>
              <a:t>podezření na trestné činy</a:t>
            </a:r>
            <a:r>
              <a:rPr lang="cs-CZ" sz="2800" dirty="0">
                <a:solidFill>
                  <a:schemeClr val="dk1"/>
                </a:solidFill>
              </a:rPr>
              <a:t> podle čl. 18 DSA:</a:t>
            </a:r>
          </a:p>
          <a:p>
            <a:pPr marL="685772" lvl="1" indent="-165091" algn="l" rtl="0">
              <a:lnSpc>
                <a:spcPct val="100000"/>
              </a:lnSpc>
              <a:spcBef>
                <a:spcPts val="501"/>
              </a:spcBef>
              <a:spcAft>
                <a:spcPts val="0"/>
              </a:spcAft>
              <a:buClr>
                <a:schemeClr val="dk1"/>
              </a:buClr>
              <a:buSzPts val="1400"/>
              <a:buChar char="○"/>
            </a:pPr>
            <a:r>
              <a:rPr lang="cs-CZ" sz="2800" dirty="0">
                <a:solidFill>
                  <a:schemeClr val="dk1"/>
                </a:solidFill>
              </a:rPr>
              <a:t>pouze trestné činy </a:t>
            </a:r>
            <a:r>
              <a:rPr lang="cs-CZ" sz="2800" b="1" dirty="0">
                <a:solidFill>
                  <a:schemeClr val="dk2"/>
                </a:solidFill>
              </a:rPr>
              <a:t>ohrožující život či bezpečnost osob</a:t>
            </a:r>
          </a:p>
          <a:p>
            <a:pPr marL="685772" lvl="1" indent="-165091" algn="l" rtl="0">
              <a:lnSpc>
                <a:spcPct val="100000"/>
              </a:lnSpc>
              <a:spcBef>
                <a:spcPts val="501"/>
              </a:spcBef>
              <a:spcAft>
                <a:spcPts val="0"/>
              </a:spcAft>
              <a:buClr>
                <a:schemeClr val="dk1"/>
              </a:buClr>
              <a:buSzPts val="1400"/>
              <a:buChar char="○"/>
            </a:pPr>
            <a:r>
              <a:rPr lang="cs-CZ" sz="2800" dirty="0">
                <a:solidFill>
                  <a:schemeClr val="dk1"/>
                </a:solidFill>
              </a:rPr>
              <a:t>povinnost </a:t>
            </a:r>
            <a:r>
              <a:rPr lang="cs-CZ" sz="2800" b="1" dirty="0">
                <a:solidFill>
                  <a:schemeClr val="dk2"/>
                </a:solidFill>
              </a:rPr>
              <a:t>informovat orgány přímo dotčeného členského státu </a:t>
            </a:r>
            <a:br>
              <a:rPr lang="cs-CZ" sz="2800" b="1" dirty="0">
                <a:solidFill>
                  <a:schemeClr val="dk2"/>
                </a:solidFill>
              </a:rPr>
            </a:br>
            <a:r>
              <a:rPr lang="cs-CZ" sz="2800" dirty="0">
                <a:solidFill>
                  <a:schemeClr val="dk1"/>
                </a:solidFill>
              </a:rPr>
              <a:t>(jen když nelze určit - Policii ČR či Europol)</a:t>
            </a:r>
          </a:p>
        </p:txBody>
      </p:sp>
      <p:graphicFrame>
        <p:nvGraphicFramePr>
          <p:cNvPr id="4" name="Object 1">
            <a:extLst>
              <a:ext uri="{FF2B5EF4-FFF2-40B4-BE49-F238E27FC236}">
                <a16:creationId xmlns:a16="http://schemas.microsoft.com/office/drawing/2014/main" id="{A1011D91-A23C-41F5-AB91-3FAD891A3D67}"/>
              </a:ext>
            </a:extLst>
          </p:cNvPr>
          <p:cNvGraphicFramePr>
            <a:graphicFrameLocks noChangeAspect="1"/>
          </p:cNvGraphicFramePr>
          <p:nvPr>
            <p:extLst>
              <p:ext uri="{D42A27DB-BD31-4B8C-83A1-F6EECF244321}">
                <p14:modId xmlns:p14="http://schemas.microsoft.com/office/powerpoint/2010/main" val="1723118700"/>
              </p:ext>
            </p:extLst>
          </p:nvPr>
        </p:nvGraphicFramePr>
        <p:xfrm>
          <a:off x="9858894" y="275867"/>
          <a:ext cx="1965613" cy="192120"/>
        </p:xfrm>
        <a:graphic>
          <a:graphicData uri="http://schemas.openxmlformats.org/presentationml/2006/ole">
            <mc:AlternateContent xmlns:mc="http://schemas.openxmlformats.org/markup-compatibility/2006">
              <mc:Choice xmlns:v="urn:schemas-microsoft-com:vml" Requires="v">
                <p:oleObj r:id="rId3" imgW="9011908" imgH="847843" progId="">
                  <p:embed/>
                </p:oleObj>
              </mc:Choice>
              <mc:Fallback>
                <p:oleObj r:id="rId3" imgW="9011908" imgH="847843" progId="">
                  <p:embed/>
                  <p:pic>
                    <p:nvPicPr>
                      <p:cNvPr id="4" name="Object 1">
                        <a:extLst>
                          <a:ext uri="{FF2B5EF4-FFF2-40B4-BE49-F238E27FC236}">
                            <a16:creationId xmlns:a16="http://schemas.microsoft.com/office/drawing/2014/main" id="{60EAE759-D821-456D-8C63-CF8C49ACA1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58894" y="275867"/>
                        <a:ext cx="1965613" cy="192120"/>
                      </a:xfrm>
                      <a:prstGeom prst="rect">
                        <a:avLst/>
                      </a:prstGeom>
                      <a:noFill/>
                      <a:ln>
                        <a:noFill/>
                      </a:ln>
                    </p:spPr>
                  </p:pic>
                </p:oleObj>
              </mc:Fallback>
            </mc:AlternateContent>
          </a:graphicData>
        </a:graphic>
      </p:graphicFrame>
      <p:pic>
        <p:nvPicPr>
          <p:cNvPr id="2" name="Obrázek 1">
            <a:extLst>
              <a:ext uri="{FF2B5EF4-FFF2-40B4-BE49-F238E27FC236}">
                <a16:creationId xmlns:a16="http://schemas.microsoft.com/office/drawing/2014/main" id="{E144089A-A701-B458-87CC-A78B0E2E9527}"/>
              </a:ext>
            </a:extLst>
          </p:cNvPr>
          <p:cNvPicPr>
            <a:picLocks noChangeAspect="1"/>
          </p:cNvPicPr>
          <p:nvPr/>
        </p:nvPicPr>
        <p:blipFill>
          <a:blip r:embed="rId5"/>
          <a:stretch>
            <a:fillRect/>
          </a:stretch>
        </p:blipFill>
        <p:spPr>
          <a:xfrm>
            <a:off x="146148" y="66563"/>
            <a:ext cx="2557635" cy="610728"/>
          </a:xfrm>
          <a:prstGeom prst="rect">
            <a:avLst/>
          </a:prstGeom>
        </p:spPr>
      </p:pic>
    </p:spTree>
    <p:extLst>
      <p:ext uri="{BB962C8B-B14F-4D97-AF65-F5344CB8AC3E}">
        <p14:creationId xmlns:p14="http://schemas.microsoft.com/office/powerpoint/2010/main" val="34196915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Shape 143"/>
        <p:cNvGrpSpPr/>
        <p:nvPr/>
      </p:nvGrpSpPr>
      <p:grpSpPr>
        <a:xfrm>
          <a:off x="0" y="0"/>
          <a:ext cx="0" cy="0"/>
          <a:chOff x="0" y="0"/>
          <a:chExt cx="0" cy="0"/>
        </a:xfrm>
      </p:grpSpPr>
      <p:sp>
        <p:nvSpPr>
          <p:cNvPr id="144" name="Google Shape;144;g19907cdc2c8_0_115"/>
          <p:cNvSpPr txBox="1">
            <a:spLocks noGrp="1"/>
          </p:cNvSpPr>
          <p:nvPr>
            <p:ph type="title"/>
          </p:nvPr>
        </p:nvSpPr>
        <p:spPr>
          <a:xfrm>
            <a:off x="2299873" y="365685"/>
            <a:ext cx="7592400" cy="7938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38AAE1"/>
              </a:buClr>
              <a:buSzPts val="2187"/>
              <a:buFont typeface="Arial"/>
              <a:buNone/>
            </a:pPr>
            <a:r>
              <a:rPr lang="cs-CZ" sz="2330"/>
              <a:t>DSA v kostce - mimosoudní řešení sporů</a:t>
            </a:r>
            <a:endParaRPr sz="2330"/>
          </a:p>
        </p:txBody>
      </p:sp>
      <p:sp>
        <p:nvSpPr>
          <p:cNvPr id="145" name="Google Shape;145;g19907cdc2c8_0_115"/>
          <p:cNvSpPr txBox="1">
            <a:spLocks noGrp="1"/>
          </p:cNvSpPr>
          <p:nvPr>
            <p:ph type="body" idx="1"/>
          </p:nvPr>
        </p:nvSpPr>
        <p:spPr>
          <a:xfrm>
            <a:off x="1085700" y="1159485"/>
            <a:ext cx="10020600" cy="4735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1000"/>
              </a:spcBef>
              <a:spcAft>
                <a:spcPts val="0"/>
              </a:spcAft>
              <a:buNone/>
            </a:pPr>
            <a:r>
              <a:rPr lang="cs-CZ" sz="2000" dirty="0">
                <a:solidFill>
                  <a:schemeClr val="dk1"/>
                </a:solidFill>
              </a:rPr>
              <a:t>Jedno z </a:t>
            </a:r>
            <a:r>
              <a:rPr lang="cs-CZ" sz="2000" b="1" dirty="0">
                <a:solidFill>
                  <a:schemeClr val="dk2"/>
                </a:solidFill>
              </a:rPr>
              <a:t>nejproblematičtějších ustanovení DSA </a:t>
            </a:r>
            <a:r>
              <a:rPr lang="cs-CZ" sz="2000" dirty="0">
                <a:solidFill>
                  <a:schemeClr val="dk1"/>
                </a:solidFill>
              </a:rPr>
              <a:t>!!!</a:t>
            </a:r>
            <a:endParaRPr sz="2000" dirty="0">
              <a:solidFill>
                <a:schemeClr val="dk1"/>
              </a:solidFill>
            </a:endParaRPr>
          </a:p>
          <a:p>
            <a:pPr marL="0" marR="0" lvl="0" indent="0" algn="l" rtl="0">
              <a:lnSpc>
                <a:spcPct val="100000"/>
              </a:lnSpc>
              <a:spcBef>
                <a:spcPts val="1000"/>
              </a:spcBef>
              <a:spcAft>
                <a:spcPts val="0"/>
              </a:spcAft>
              <a:buNone/>
            </a:pPr>
            <a:r>
              <a:rPr lang="cs-CZ" sz="2000" dirty="0">
                <a:solidFill>
                  <a:schemeClr val="dk1"/>
                </a:solidFill>
              </a:rPr>
              <a:t>Uplatní se </a:t>
            </a:r>
            <a:r>
              <a:rPr lang="cs-CZ" sz="2000" b="1" dirty="0">
                <a:solidFill>
                  <a:schemeClr val="dk2"/>
                </a:solidFill>
              </a:rPr>
              <a:t>pouze pro online platformy</a:t>
            </a:r>
            <a:endParaRPr sz="2000" dirty="0">
              <a:solidFill>
                <a:schemeClr val="dk1"/>
              </a:solidFill>
            </a:endParaRPr>
          </a:p>
          <a:p>
            <a:pPr marL="0" marR="0" lvl="0" indent="0" algn="l" rtl="0">
              <a:lnSpc>
                <a:spcPct val="100000"/>
              </a:lnSpc>
              <a:spcBef>
                <a:spcPts val="1000"/>
              </a:spcBef>
              <a:spcAft>
                <a:spcPts val="0"/>
              </a:spcAft>
              <a:buNone/>
            </a:pPr>
            <a:r>
              <a:rPr lang="cs-CZ" sz="2000" dirty="0">
                <a:solidFill>
                  <a:schemeClr val="dk1"/>
                </a:solidFill>
              </a:rPr>
              <a:t>Záleží </a:t>
            </a:r>
            <a:r>
              <a:rPr lang="cs-CZ" sz="2000" b="1" dirty="0">
                <a:solidFill>
                  <a:schemeClr val="dk2"/>
                </a:solidFill>
              </a:rPr>
              <a:t>pouze na rozhodnutí uživatele/stěžovatele</a:t>
            </a:r>
            <a:r>
              <a:rPr lang="cs-CZ" sz="2000" dirty="0">
                <a:solidFill>
                  <a:schemeClr val="dk1"/>
                </a:solidFill>
              </a:rPr>
              <a:t>, zda bude zahájeno řízení.</a:t>
            </a:r>
            <a:endParaRPr sz="2000" dirty="0">
              <a:solidFill>
                <a:schemeClr val="dk1"/>
              </a:solidFill>
            </a:endParaRPr>
          </a:p>
          <a:p>
            <a:pPr marL="0" marR="0" lvl="0" indent="0" algn="l" rtl="0">
              <a:lnSpc>
                <a:spcPct val="100000"/>
              </a:lnSpc>
              <a:spcBef>
                <a:spcPts val="1000"/>
              </a:spcBef>
              <a:spcAft>
                <a:spcPts val="0"/>
              </a:spcAft>
              <a:buNone/>
            </a:pPr>
            <a:r>
              <a:rPr lang="cs-CZ" sz="2000" dirty="0">
                <a:solidFill>
                  <a:schemeClr val="dk1"/>
                </a:solidFill>
              </a:rPr>
              <a:t>Rozhodnutí </a:t>
            </a:r>
            <a:r>
              <a:rPr lang="cs-CZ" sz="2000" b="1" dirty="0">
                <a:solidFill>
                  <a:schemeClr val="dk2"/>
                </a:solidFill>
              </a:rPr>
              <a:t>není závazné, </a:t>
            </a:r>
            <a:r>
              <a:rPr lang="cs-CZ" sz="2000" dirty="0">
                <a:solidFill>
                  <a:schemeClr val="dk1"/>
                </a:solidFill>
              </a:rPr>
              <a:t>ALE:</a:t>
            </a:r>
            <a:endParaRPr sz="2000" dirty="0">
              <a:solidFill>
                <a:schemeClr val="dk1"/>
              </a:solidFill>
            </a:endParaRPr>
          </a:p>
          <a:p>
            <a:pPr marL="228591" marR="0" lvl="0" indent="-184141" algn="l" rtl="0">
              <a:lnSpc>
                <a:spcPct val="100000"/>
              </a:lnSpc>
              <a:spcBef>
                <a:spcPts val="1000"/>
              </a:spcBef>
              <a:spcAft>
                <a:spcPts val="0"/>
              </a:spcAft>
              <a:buClr>
                <a:schemeClr val="dk1"/>
              </a:buClr>
              <a:buSzPts val="1700"/>
              <a:buChar char="●"/>
            </a:pPr>
            <a:r>
              <a:rPr lang="cs-CZ" sz="2000" dirty="0">
                <a:solidFill>
                  <a:schemeClr val="dk1"/>
                </a:solidFill>
              </a:rPr>
              <a:t>Pokud subjekt pro mimosoudní řešení sporů rozhodne spor ve prospěch uživatele/stěžovatele, </a:t>
            </a:r>
            <a:r>
              <a:rPr lang="cs-CZ" sz="2000" b="1" dirty="0">
                <a:solidFill>
                  <a:schemeClr val="dk2"/>
                </a:solidFill>
              </a:rPr>
              <a:t>uhradí poskytovatel online platformy veškeré poplatky účtované subjektem pro mimosoudní řešení</a:t>
            </a:r>
            <a:r>
              <a:rPr lang="cs-CZ" sz="2000" dirty="0">
                <a:solidFill>
                  <a:schemeClr val="dk1"/>
                </a:solidFill>
              </a:rPr>
              <a:t> sporů a nahradí jim veškeré jiné</a:t>
            </a:r>
            <a:r>
              <a:rPr lang="cs-CZ" sz="2000" b="1" dirty="0">
                <a:solidFill>
                  <a:schemeClr val="dk2"/>
                </a:solidFill>
              </a:rPr>
              <a:t> přiměřené výdaje</a:t>
            </a:r>
            <a:r>
              <a:rPr lang="cs-CZ" sz="2000" dirty="0">
                <a:solidFill>
                  <a:schemeClr val="dk1"/>
                </a:solidFill>
              </a:rPr>
              <a:t>, které v souvislosti s řešením sporu zaplatili. </a:t>
            </a:r>
          </a:p>
          <a:p>
            <a:pPr marL="228591" marR="0" lvl="0" indent="-184141" algn="l" rtl="0">
              <a:lnSpc>
                <a:spcPct val="100000"/>
              </a:lnSpc>
              <a:spcBef>
                <a:spcPts val="1000"/>
              </a:spcBef>
              <a:spcAft>
                <a:spcPts val="0"/>
              </a:spcAft>
              <a:buClr>
                <a:schemeClr val="dk1"/>
              </a:buClr>
              <a:buSzPts val="1700"/>
              <a:buChar char="●"/>
            </a:pPr>
            <a:r>
              <a:rPr lang="cs-CZ" sz="2000" dirty="0">
                <a:solidFill>
                  <a:schemeClr val="dk1"/>
                </a:solidFill>
              </a:rPr>
              <a:t>Pokud subjekt pro mimosoudní řešení sporů rozhodne spor ve prospěch poskytovatele online platformy, </a:t>
            </a:r>
            <a:r>
              <a:rPr lang="cs-CZ" sz="2000" b="1" dirty="0">
                <a:solidFill>
                  <a:schemeClr val="dk2"/>
                </a:solidFill>
              </a:rPr>
              <a:t>nemusí stěžovatel hradit žádné poplatky</a:t>
            </a:r>
            <a:r>
              <a:rPr lang="cs-CZ" sz="2000" dirty="0">
                <a:solidFill>
                  <a:schemeClr val="dk1"/>
                </a:solidFill>
              </a:rPr>
              <a:t> nebo jiné výdaje, jež poskytovatel online platformy v souvislosti s řešením sporu zaplatil nebo má zaplatit, ledaže subjekt pro mimosoudní řešení sporů zjistí, že uvedený příjemce jednal prokazatelně ve zlém úmyslu.</a:t>
            </a:r>
            <a:endParaRPr sz="2000" dirty="0">
              <a:solidFill>
                <a:schemeClr val="dk1"/>
              </a:solidFill>
            </a:endParaRPr>
          </a:p>
        </p:txBody>
      </p:sp>
      <p:graphicFrame>
        <p:nvGraphicFramePr>
          <p:cNvPr id="4" name="Object 1">
            <a:extLst>
              <a:ext uri="{FF2B5EF4-FFF2-40B4-BE49-F238E27FC236}">
                <a16:creationId xmlns:a16="http://schemas.microsoft.com/office/drawing/2014/main" id="{02308703-2938-42AF-B095-6840522BC10D}"/>
              </a:ext>
            </a:extLst>
          </p:cNvPr>
          <p:cNvGraphicFramePr>
            <a:graphicFrameLocks noChangeAspect="1"/>
          </p:cNvGraphicFramePr>
          <p:nvPr>
            <p:extLst>
              <p:ext uri="{D42A27DB-BD31-4B8C-83A1-F6EECF244321}">
                <p14:modId xmlns:p14="http://schemas.microsoft.com/office/powerpoint/2010/main" val="1723118700"/>
              </p:ext>
            </p:extLst>
          </p:nvPr>
        </p:nvGraphicFramePr>
        <p:xfrm>
          <a:off x="9858894" y="275867"/>
          <a:ext cx="1965613" cy="192120"/>
        </p:xfrm>
        <a:graphic>
          <a:graphicData uri="http://schemas.openxmlformats.org/presentationml/2006/ole">
            <mc:AlternateContent xmlns:mc="http://schemas.openxmlformats.org/markup-compatibility/2006">
              <mc:Choice xmlns:v="urn:schemas-microsoft-com:vml" Requires="v">
                <p:oleObj r:id="rId3" imgW="9011908" imgH="847843" progId="">
                  <p:embed/>
                </p:oleObj>
              </mc:Choice>
              <mc:Fallback>
                <p:oleObj r:id="rId3" imgW="9011908" imgH="847843" progId="">
                  <p:embed/>
                  <p:pic>
                    <p:nvPicPr>
                      <p:cNvPr id="4" name="Object 1">
                        <a:extLst>
                          <a:ext uri="{FF2B5EF4-FFF2-40B4-BE49-F238E27FC236}">
                            <a16:creationId xmlns:a16="http://schemas.microsoft.com/office/drawing/2014/main" id="{60EAE759-D821-456D-8C63-CF8C49ACA1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58894" y="275867"/>
                        <a:ext cx="1965613" cy="192120"/>
                      </a:xfrm>
                      <a:prstGeom prst="rect">
                        <a:avLst/>
                      </a:prstGeom>
                      <a:noFill/>
                      <a:ln>
                        <a:noFill/>
                      </a:ln>
                    </p:spPr>
                  </p:pic>
                </p:oleObj>
              </mc:Fallback>
            </mc:AlternateContent>
          </a:graphicData>
        </a:graphic>
      </p:graphicFrame>
      <p:pic>
        <p:nvPicPr>
          <p:cNvPr id="2" name="Obrázek 1">
            <a:extLst>
              <a:ext uri="{FF2B5EF4-FFF2-40B4-BE49-F238E27FC236}">
                <a16:creationId xmlns:a16="http://schemas.microsoft.com/office/drawing/2014/main" id="{CCF45EFD-9E77-B23D-D462-2B574B7BA1CB}"/>
              </a:ext>
            </a:extLst>
          </p:cNvPr>
          <p:cNvPicPr>
            <a:picLocks noChangeAspect="1"/>
          </p:cNvPicPr>
          <p:nvPr/>
        </p:nvPicPr>
        <p:blipFill>
          <a:blip r:embed="rId5"/>
          <a:stretch>
            <a:fillRect/>
          </a:stretch>
        </p:blipFill>
        <p:spPr>
          <a:xfrm>
            <a:off x="146148" y="66563"/>
            <a:ext cx="2557635" cy="610728"/>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Shape 149"/>
        <p:cNvGrpSpPr/>
        <p:nvPr/>
      </p:nvGrpSpPr>
      <p:grpSpPr>
        <a:xfrm>
          <a:off x="0" y="0"/>
          <a:ext cx="0" cy="0"/>
          <a:chOff x="0" y="0"/>
          <a:chExt cx="0" cy="0"/>
        </a:xfrm>
      </p:grpSpPr>
      <p:sp>
        <p:nvSpPr>
          <p:cNvPr id="150" name="Google Shape;150;g19907cdc2c8_0_126"/>
          <p:cNvSpPr txBox="1">
            <a:spLocks noGrp="1"/>
          </p:cNvSpPr>
          <p:nvPr>
            <p:ph type="title"/>
          </p:nvPr>
        </p:nvSpPr>
        <p:spPr>
          <a:xfrm>
            <a:off x="2299873" y="365685"/>
            <a:ext cx="7592400" cy="7938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38AAE1"/>
              </a:buClr>
              <a:buSzPts val="2187"/>
              <a:buFont typeface="Arial"/>
              <a:buNone/>
            </a:pPr>
            <a:r>
              <a:rPr lang="cs-CZ" sz="2330"/>
              <a:t>DSA v kostce - důvěryhodní oznamovatelé</a:t>
            </a:r>
            <a:endParaRPr sz="2330"/>
          </a:p>
        </p:txBody>
      </p:sp>
      <p:sp>
        <p:nvSpPr>
          <p:cNvPr id="151" name="Google Shape;151;g19907cdc2c8_0_126"/>
          <p:cNvSpPr txBox="1">
            <a:spLocks noGrp="1"/>
          </p:cNvSpPr>
          <p:nvPr>
            <p:ph type="body" idx="1"/>
          </p:nvPr>
        </p:nvSpPr>
        <p:spPr>
          <a:xfrm>
            <a:off x="1085639" y="1441501"/>
            <a:ext cx="10020600" cy="4735200"/>
          </a:xfrm>
          <a:prstGeom prst="rect">
            <a:avLst/>
          </a:prstGeom>
          <a:noFill/>
          <a:ln>
            <a:noFill/>
          </a:ln>
        </p:spPr>
        <p:txBody>
          <a:bodyPr spcFirstLastPara="1" wrap="square" lIns="91425" tIns="45700" rIns="91425" bIns="45700" anchor="t" anchorCtr="0">
            <a:noAutofit/>
          </a:bodyPr>
          <a:lstStyle/>
          <a:p>
            <a:pPr marL="228591" marR="0" lvl="0" indent="-184141" algn="l" rtl="0">
              <a:lnSpc>
                <a:spcPct val="100000"/>
              </a:lnSpc>
              <a:spcBef>
                <a:spcPts val="1000"/>
              </a:spcBef>
              <a:spcAft>
                <a:spcPts val="0"/>
              </a:spcAft>
              <a:buClr>
                <a:schemeClr val="dk1"/>
              </a:buClr>
              <a:buSzPts val="1700"/>
              <a:buChar char="●"/>
            </a:pPr>
            <a:r>
              <a:rPr lang="cs-CZ" sz="2000" dirty="0">
                <a:solidFill>
                  <a:schemeClr val="dk1"/>
                </a:solidFill>
              </a:rPr>
              <a:t>Status „</a:t>
            </a:r>
            <a:r>
              <a:rPr lang="cs-CZ" sz="2000" dirty="0" err="1">
                <a:solidFill>
                  <a:schemeClr val="dk1"/>
                </a:solidFill>
              </a:rPr>
              <a:t>trusted</a:t>
            </a:r>
            <a:r>
              <a:rPr lang="cs-CZ" sz="2000" dirty="0">
                <a:solidFill>
                  <a:schemeClr val="dk1"/>
                </a:solidFill>
              </a:rPr>
              <a:t> </a:t>
            </a:r>
            <a:r>
              <a:rPr lang="cs-CZ" sz="2000" dirty="0" err="1">
                <a:solidFill>
                  <a:schemeClr val="dk1"/>
                </a:solidFill>
              </a:rPr>
              <a:t>flagger</a:t>
            </a:r>
            <a:r>
              <a:rPr lang="cs-CZ" sz="2000" dirty="0">
                <a:solidFill>
                  <a:schemeClr val="dk1"/>
                </a:solidFill>
              </a:rPr>
              <a:t>“ </a:t>
            </a:r>
            <a:r>
              <a:rPr lang="cs-CZ" sz="2000" b="1" dirty="0">
                <a:solidFill>
                  <a:schemeClr val="dk2"/>
                </a:solidFill>
              </a:rPr>
              <a:t>uděluje Koordinátor digitálních služeb</a:t>
            </a:r>
          </a:p>
          <a:p>
            <a:pPr marL="228591" marR="0" lvl="0" indent="-184141" algn="l" rtl="0">
              <a:lnSpc>
                <a:spcPct val="100000"/>
              </a:lnSpc>
              <a:spcBef>
                <a:spcPts val="1000"/>
              </a:spcBef>
              <a:spcAft>
                <a:spcPts val="0"/>
              </a:spcAft>
              <a:buClr>
                <a:schemeClr val="dk1"/>
              </a:buClr>
              <a:buSzPts val="1700"/>
              <a:buChar char="●"/>
            </a:pPr>
            <a:r>
              <a:rPr lang="cs-CZ" sz="2000" dirty="0">
                <a:solidFill>
                  <a:schemeClr val="dk1"/>
                </a:solidFill>
              </a:rPr>
              <a:t>Vztahuje se pouze na </a:t>
            </a:r>
            <a:r>
              <a:rPr lang="cs-CZ" sz="2000" b="1" dirty="0">
                <a:solidFill>
                  <a:schemeClr val="dk2"/>
                </a:solidFill>
              </a:rPr>
              <a:t>online platformy</a:t>
            </a:r>
            <a:endParaRPr sz="2000" b="1" dirty="0">
              <a:solidFill>
                <a:schemeClr val="dk2"/>
              </a:solidFill>
            </a:endParaRPr>
          </a:p>
          <a:p>
            <a:pPr marL="228591" marR="0" lvl="0" indent="-184141" algn="l" rtl="0">
              <a:lnSpc>
                <a:spcPct val="100000"/>
              </a:lnSpc>
              <a:spcBef>
                <a:spcPts val="1000"/>
              </a:spcBef>
              <a:spcAft>
                <a:spcPts val="0"/>
              </a:spcAft>
              <a:buClr>
                <a:schemeClr val="dk1"/>
              </a:buClr>
              <a:buSzPts val="1700"/>
              <a:buChar char="●"/>
            </a:pPr>
            <a:r>
              <a:rPr lang="cs-CZ" sz="2000" dirty="0">
                <a:solidFill>
                  <a:schemeClr val="dk1"/>
                </a:solidFill>
              </a:rPr>
              <a:t>Poskytovatelé online platforem musí přijmout nezbytná technická a organizační opatření k zajištění toho, aby </a:t>
            </a:r>
            <a:r>
              <a:rPr lang="cs-CZ" sz="2000" b="1" dirty="0">
                <a:solidFill>
                  <a:schemeClr val="dk2"/>
                </a:solidFill>
              </a:rPr>
              <a:t>oznámením podaným důvěryhodnými oznamovateli byla dána přednost </a:t>
            </a:r>
            <a:r>
              <a:rPr lang="cs-CZ" sz="2000" dirty="0">
                <a:solidFill>
                  <a:schemeClr val="dk1"/>
                </a:solidFill>
              </a:rPr>
              <a:t>a aby byla vyřízena a bylo o nich rozhodnuto bez zbytečného odkladu - čl. 22 (“</a:t>
            </a:r>
            <a:r>
              <a:rPr lang="cs-CZ" sz="2000" i="1" dirty="0">
                <a:solidFill>
                  <a:schemeClr val="dk1"/>
                </a:solidFill>
              </a:rPr>
              <a:t>aniž by byl dotčen požadavek vyřídit všechna oznámení podaná v rámci těchto mechanismů a rozhodnout o nich včas, s náležitou péčí, a nikoli svévolně</a:t>
            </a:r>
            <a:r>
              <a:rPr lang="cs-CZ" sz="2000" dirty="0">
                <a:solidFill>
                  <a:schemeClr val="dk1"/>
                </a:solidFill>
              </a:rPr>
              <a:t>”)</a:t>
            </a:r>
            <a:endParaRPr sz="2000" dirty="0">
              <a:solidFill>
                <a:schemeClr val="dk1"/>
              </a:solidFill>
            </a:endParaRPr>
          </a:p>
          <a:p>
            <a:pPr marL="228591" marR="0" lvl="0" indent="-203191" algn="l" rtl="0">
              <a:lnSpc>
                <a:spcPct val="100000"/>
              </a:lnSpc>
              <a:spcBef>
                <a:spcPts val="1000"/>
              </a:spcBef>
              <a:spcAft>
                <a:spcPts val="0"/>
              </a:spcAft>
              <a:buClr>
                <a:schemeClr val="dk1"/>
              </a:buClr>
              <a:buSzPts val="2000"/>
              <a:buChar char="●"/>
            </a:pPr>
            <a:r>
              <a:rPr lang="cs-CZ" sz="2000" dirty="0">
                <a:solidFill>
                  <a:schemeClr val="dk1"/>
                </a:solidFill>
              </a:rPr>
              <a:t>Přednostně ale vždy znamená, že něco jiného bude později     ;-)</a:t>
            </a:r>
            <a:endParaRPr sz="2000" dirty="0">
              <a:solidFill>
                <a:schemeClr val="dk1"/>
              </a:solidFill>
            </a:endParaRPr>
          </a:p>
          <a:p>
            <a:pPr marL="228591" marR="0" lvl="0" indent="-203191" algn="l" rtl="0">
              <a:lnSpc>
                <a:spcPct val="100000"/>
              </a:lnSpc>
              <a:spcBef>
                <a:spcPts val="1000"/>
              </a:spcBef>
              <a:spcAft>
                <a:spcPts val="0"/>
              </a:spcAft>
              <a:buClr>
                <a:schemeClr val="dk1"/>
              </a:buClr>
              <a:buSzPts val="2000"/>
              <a:buChar char="●"/>
            </a:pPr>
            <a:r>
              <a:rPr lang="cs-CZ" sz="2000" b="1" dirty="0">
                <a:solidFill>
                  <a:schemeClr val="dk2"/>
                </a:solidFill>
              </a:rPr>
              <a:t>DSA neobsahuje domněnku správnosti </a:t>
            </a:r>
            <a:r>
              <a:rPr lang="cs-CZ" sz="2000" dirty="0">
                <a:solidFill>
                  <a:schemeClr val="dk1"/>
                </a:solidFill>
              </a:rPr>
              <a:t>žádosti důvěryhodného oznamovatele</a:t>
            </a:r>
            <a:endParaRPr sz="2000" dirty="0">
              <a:solidFill>
                <a:schemeClr val="dk1"/>
              </a:solidFill>
            </a:endParaRPr>
          </a:p>
        </p:txBody>
      </p:sp>
      <p:graphicFrame>
        <p:nvGraphicFramePr>
          <p:cNvPr id="4" name="Object 1">
            <a:extLst>
              <a:ext uri="{FF2B5EF4-FFF2-40B4-BE49-F238E27FC236}">
                <a16:creationId xmlns:a16="http://schemas.microsoft.com/office/drawing/2014/main" id="{94528EEE-D2F9-450C-8B41-CC004B0BE2F7}"/>
              </a:ext>
            </a:extLst>
          </p:cNvPr>
          <p:cNvGraphicFramePr>
            <a:graphicFrameLocks noChangeAspect="1"/>
          </p:cNvGraphicFramePr>
          <p:nvPr>
            <p:extLst>
              <p:ext uri="{D42A27DB-BD31-4B8C-83A1-F6EECF244321}">
                <p14:modId xmlns:p14="http://schemas.microsoft.com/office/powerpoint/2010/main" val="1723118700"/>
              </p:ext>
            </p:extLst>
          </p:nvPr>
        </p:nvGraphicFramePr>
        <p:xfrm>
          <a:off x="9858894" y="275867"/>
          <a:ext cx="1965613" cy="192120"/>
        </p:xfrm>
        <a:graphic>
          <a:graphicData uri="http://schemas.openxmlformats.org/presentationml/2006/ole">
            <mc:AlternateContent xmlns:mc="http://schemas.openxmlformats.org/markup-compatibility/2006">
              <mc:Choice xmlns:v="urn:schemas-microsoft-com:vml" Requires="v">
                <p:oleObj r:id="rId3" imgW="9011908" imgH="847843" progId="">
                  <p:embed/>
                </p:oleObj>
              </mc:Choice>
              <mc:Fallback>
                <p:oleObj r:id="rId3" imgW="9011908" imgH="847843" progId="">
                  <p:embed/>
                  <p:pic>
                    <p:nvPicPr>
                      <p:cNvPr id="4" name="Object 1">
                        <a:extLst>
                          <a:ext uri="{FF2B5EF4-FFF2-40B4-BE49-F238E27FC236}">
                            <a16:creationId xmlns:a16="http://schemas.microsoft.com/office/drawing/2014/main" id="{60EAE759-D821-456D-8C63-CF8C49ACA1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58894" y="275867"/>
                        <a:ext cx="1965613" cy="192120"/>
                      </a:xfrm>
                      <a:prstGeom prst="rect">
                        <a:avLst/>
                      </a:prstGeom>
                      <a:noFill/>
                      <a:ln>
                        <a:noFill/>
                      </a:ln>
                    </p:spPr>
                  </p:pic>
                </p:oleObj>
              </mc:Fallback>
            </mc:AlternateContent>
          </a:graphicData>
        </a:graphic>
      </p:graphicFrame>
      <p:pic>
        <p:nvPicPr>
          <p:cNvPr id="2" name="Obrázek 1">
            <a:extLst>
              <a:ext uri="{FF2B5EF4-FFF2-40B4-BE49-F238E27FC236}">
                <a16:creationId xmlns:a16="http://schemas.microsoft.com/office/drawing/2014/main" id="{E838F354-74B0-07E7-11CF-168BBBB8C47D}"/>
              </a:ext>
            </a:extLst>
          </p:cNvPr>
          <p:cNvPicPr>
            <a:picLocks noChangeAspect="1"/>
          </p:cNvPicPr>
          <p:nvPr/>
        </p:nvPicPr>
        <p:blipFill>
          <a:blip r:embed="rId5"/>
          <a:stretch>
            <a:fillRect/>
          </a:stretch>
        </p:blipFill>
        <p:spPr>
          <a:xfrm>
            <a:off x="146148" y="66563"/>
            <a:ext cx="2557635" cy="610728"/>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Shape 155"/>
        <p:cNvGrpSpPr/>
        <p:nvPr/>
      </p:nvGrpSpPr>
      <p:grpSpPr>
        <a:xfrm>
          <a:off x="0" y="0"/>
          <a:ext cx="0" cy="0"/>
          <a:chOff x="0" y="0"/>
          <a:chExt cx="0" cy="0"/>
        </a:xfrm>
      </p:grpSpPr>
      <p:sp>
        <p:nvSpPr>
          <p:cNvPr id="156" name="Google Shape;156;g19907cdc2c8_0_133"/>
          <p:cNvSpPr txBox="1">
            <a:spLocks noGrp="1"/>
          </p:cNvSpPr>
          <p:nvPr>
            <p:ph type="title"/>
          </p:nvPr>
        </p:nvSpPr>
        <p:spPr>
          <a:xfrm>
            <a:off x="2299873" y="365685"/>
            <a:ext cx="7592400" cy="7938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38AAE1"/>
              </a:buClr>
              <a:buSzPts val="2187"/>
              <a:buFont typeface="Arial"/>
              <a:buNone/>
            </a:pPr>
            <a:r>
              <a:rPr lang="cs-CZ" sz="2330"/>
              <a:t>DSA v kostce - databáze Evropské komise</a:t>
            </a:r>
            <a:endParaRPr sz="2330"/>
          </a:p>
        </p:txBody>
      </p:sp>
      <p:sp>
        <p:nvSpPr>
          <p:cNvPr id="157" name="Google Shape;157;g19907cdc2c8_0_133"/>
          <p:cNvSpPr txBox="1">
            <a:spLocks noGrp="1"/>
          </p:cNvSpPr>
          <p:nvPr>
            <p:ph type="body" idx="1"/>
          </p:nvPr>
        </p:nvSpPr>
        <p:spPr>
          <a:xfrm>
            <a:off x="1085700" y="1061400"/>
            <a:ext cx="10020600" cy="4735200"/>
          </a:xfrm>
          <a:prstGeom prst="rect">
            <a:avLst/>
          </a:prstGeom>
          <a:noFill/>
          <a:ln>
            <a:noFill/>
          </a:ln>
        </p:spPr>
        <p:txBody>
          <a:bodyPr spcFirstLastPara="1" wrap="square" lIns="91425" tIns="45700" rIns="91425" bIns="45700" anchor="t" anchorCtr="0">
            <a:noAutofit/>
          </a:bodyPr>
          <a:lstStyle/>
          <a:p>
            <a:pPr marL="228591" marR="0" lvl="0" indent="-184141" algn="l" rtl="0">
              <a:lnSpc>
                <a:spcPct val="100000"/>
              </a:lnSpc>
              <a:spcBef>
                <a:spcPts val="1000"/>
              </a:spcBef>
              <a:spcAft>
                <a:spcPts val="0"/>
              </a:spcAft>
              <a:buClr>
                <a:schemeClr val="dk1"/>
              </a:buClr>
              <a:buSzPts val="1700"/>
              <a:buChar char="●"/>
            </a:pPr>
            <a:r>
              <a:rPr lang="cs-CZ" sz="2000" dirty="0">
                <a:solidFill>
                  <a:schemeClr val="dk1"/>
                </a:solidFill>
              </a:rPr>
              <a:t>vztahuje se </a:t>
            </a:r>
            <a:r>
              <a:rPr lang="cs-CZ" sz="2000" b="1" dirty="0">
                <a:solidFill>
                  <a:schemeClr val="dk2"/>
                </a:solidFill>
              </a:rPr>
              <a:t>pouze na online platformy</a:t>
            </a:r>
            <a:endParaRPr sz="2000" dirty="0">
              <a:solidFill>
                <a:schemeClr val="dk1"/>
              </a:solidFill>
            </a:endParaRPr>
          </a:p>
          <a:p>
            <a:pPr marL="228591" marR="0" lvl="0" indent="-184141" algn="l" rtl="0">
              <a:lnSpc>
                <a:spcPct val="100000"/>
              </a:lnSpc>
              <a:spcBef>
                <a:spcPts val="1000"/>
              </a:spcBef>
              <a:spcAft>
                <a:spcPts val="0"/>
              </a:spcAft>
              <a:buClr>
                <a:schemeClr val="dk1"/>
              </a:buClr>
              <a:buSzPts val="1700"/>
              <a:buChar char="●"/>
            </a:pPr>
            <a:r>
              <a:rPr lang="cs-CZ" sz="2000" dirty="0">
                <a:solidFill>
                  <a:schemeClr val="dk1"/>
                </a:solidFill>
              </a:rPr>
              <a:t>poskytovatelé online platforem </a:t>
            </a:r>
            <a:r>
              <a:rPr lang="cs-CZ" sz="2000" b="1" dirty="0">
                <a:solidFill>
                  <a:schemeClr val="dk2"/>
                </a:solidFill>
              </a:rPr>
              <a:t>předloží Komisi bez zbytečného odkladu</a:t>
            </a:r>
            <a:r>
              <a:rPr lang="cs-CZ" sz="2000" dirty="0">
                <a:solidFill>
                  <a:schemeClr val="dk1"/>
                </a:solidFill>
              </a:rPr>
              <a:t> </a:t>
            </a:r>
            <a:r>
              <a:rPr lang="cs-CZ" sz="2000" b="1" dirty="0">
                <a:solidFill>
                  <a:schemeClr val="dk2"/>
                </a:solidFill>
              </a:rPr>
              <a:t>rozhodnutí a odůvodnění</a:t>
            </a:r>
            <a:r>
              <a:rPr lang="cs-CZ" sz="2000" dirty="0">
                <a:solidFill>
                  <a:schemeClr val="dk1"/>
                </a:solidFill>
              </a:rPr>
              <a:t> ohledně odstranění obsahu, pozastavení služeb apod., aby byla zařazena do </a:t>
            </a:r>
            <a:r>
              <a:rPr lang="cs-CZ" sz="2000" b="1" dirty="0">
                <a:solidFill>
                  <a:schemeClr val="dk2"/>
                </a:solidFill>
              </a:rPr>
              <a:t>veřejně přístupné, strojově čitelné databáze </a:t>
            </a:r>
            <a:r>
              <a:rPr lang="cs-CZ" sz="2000" dirty="0">
                <a:solidFill>
                  <a:schemeClr val="dk1"/>
                </a:solidFill>
              </a:rPr>
              <a:t>spravované Komisí. Poskytovatelé online platforem zajistí, aby </a:t>
            </a:r>
            <a:r>
              <a:rPr lang="cs-CZ" sz="2000" b="1" dirty="0">
                <a:solidFill>
                  <a:schemeClr val="dk2"/>
                </a:solidFill>
              </a:rPr>
              <a:t>předložené informace neobsahovaly osobní údaje.</a:t>
            </a:r>
          </a:p>
          <a:p>
            <a:pPr marL="228591" marR="0" lvl="0" indent="-184141" algn="l" rtl="0">
              <a:lnSpc>
                <a:spcPct val="100000"/>
              </a:lnSpc>
              <a:spcBef>
                <a:spcPts val="1000"/>
              </a:spcBef>
              <a:spcAft>
                <a:spcPts val="0"/>
              </a:spcAft>
              <a:buClr>
                <a:schemeClr val="dk1"/>
              </a:buClr>
              <a:buSzPts val="1700"/>
              <a:buChar char="●"/>
            </a:pPr>
            <a:r>
              <a:rPr lang="cs-CZ" sz="2000" b="1" dirty="0">
                <a:solidFill>
                  <a:schemeClr val="dk2"/>
                </a:solidFill>
                <a:hlinkClick r:id="rId3"/>
              </a:rPr>
              <a:t>https://transparency.dsa.ec.europa.eu/</a:t>
            </a:r>
            <a:endParaRPr lang="cs-CZ" sz="2000" b="1" dirty="0">
              <a:solidFill>
                <a:schemeClr val="dk2"/>
              </a:solidFill>
            </a:endParaRPr>
          </a:p>
          <a:p>
            <a:pPr marL="228591" marR="0" lvl="0" indent="-184141" algn="l" rtl="0">
              <a:lnSpc>
                <a:spcPct val="100000"/>
              </a:lnSpc>
              <a:spcBef>
                <a:spcPts val="1000"/>
              </a:spcBef>
              <a:spcAft>
                <a:spcPts val="0"/>
              </a:spcAft>
              <a:buClr>
                <a:schemeClr val="dk1"/>
              </a:buClr>
              <a:buSzPts val="1700"/>
              <a:buChar char="●"/>
            </a:pPr>
            <a:endParaRPr sz="2000" b="1" dirty="0">
              <a:solidFill>
                <a:schemeClr val="dk2"/>
              </a:solidFill>
            </a:endParaRPr>
          </a:p>
        </p:txBody>
      </p:sp>
      <p:graphicFrame>
        <p:nvGraphicFramePr>
          <p:cNvPr id="5" name="Object 1">
            <a:extLst>
              <a:ext uri="{FF2B5EF4-FFF2-40B4-BE49-F238E27FC236}">
                <a16:creationId xmlns:a16="http://schemas.microsoft.com/office/drawing/2014/main" id="{DEA54717-6433-4909-AD0C-5EC71D0FB48D}"/>
              </a:ext>
            </a:extLst>
          </p:cNvPr>
          <p:cNvGraphicFramePr>
            <a:graphicFrameLocks noChangeAspect="1"/>
          </p:cNvGraphicFramePr>
          <p:nvPr>
            <p:extLst>
              <p:ext uri="{D42A27DB-BD31-4B8C-83A1-F6EECF244321}">
                <p14:modId xmlns:p14="http://schemas.microsoft.com/office/powerpoint/2010/main" val="1723118700"/>
              </p:ext>
            </p:extLst>
          </p:nvPr>
        </p:nvGraphicFramePr>
        <p:xfrm>
          <a:off x="9858894" y="275867"/>
          <a:ext cx="1965613" cy="192120"/>
        </p:xfrm>
        <a:graphic>
          <a:graphicData uri="http://schemas.openxmlformats.org/presentationml/2006/ole">
            <mc:AlternateContent xmlns:mc="http://schemas.openxmlformats.org/markup-compatibility/2006">
              <mc:Choice xmlns:v="urn:schemas-microsoft-com:vml" Requires="v">
                <p:oleObj r:id="rId4" imgW="9011908" imgH="847843" progId="">
                  <p:embed/>
                </p:oleObj>
              </mc:Choice>
              <mc:Fallback>
                <p:oleObj r:id="rId4" imgW="9011908" imgH="847843" progId="">
                  <p:embed/>
                  <p:pic>
                    <p:nvPicPr>
                      <p:cNvPr id="4" name="Object 1">
                        <a:extLst>
                          <a:ext uri="{FF2B5EF4-FFF2-40B4-BE49-F238E27FC236}">
                            <a16:creationId xmlns:a16="http://schemas.microsoft.com/office/drawing/2014/main" id="{60EAE759-D821-456D-8C63-CF8C49ACA1D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858894" y="275867"/>
                        <a:ext cx="1965613" cy="192120"/>
                      </a:xfrm>
                      <a:prstGeom prst="rect">
                        <a:avLst/>
                      </a:prstGeom>
                      <a:noFill/>
                      <a:ln>
                        <a:noFill/>
                      </a:ln>
                    </p:spPr>
                  </p:pic>
                </p:oleObj>
              </mc:Fallback>
            </mc:AlternateContent>
          </a:graphicData>
        </a:graphic>
      </p:graphicFrame>
      <p:pic>
        <p:nvPicPr>
          <p:cNvPr id="4" name="Obrázek 3">
            <a:extLst>
              <a:ext uri="{FF2B5EF4-FFF2-40B4-BE49-F238E27FC236}">
                <a16:creationId xmlns:a16="http://schemas.microsoft.com/office/drawing/2014/main" id="{6D3F26E3-6F1D-46D2-9802-3E6A66773969}"/>
              </a:ext>
            </a:extLst>
          </p:cNvPr>
          <p:cNvPicPr>
            <a:picLocks noChangeAspect="1"/>
          </p:cNvPicPr>
          <p:nvPr/>
        </p:nvPicPr>
        <p:blipFill>
          <a:blip r:embed="rId6"/>
          <a:stretch>
            <a:fillRect/>
          </a:stretch>
        </p:blipFill>
        <p:spPr>
          <a:xfrm>
            <a:off x="3618977" y="3862221"/>
            <a:ext cx="5461628" cy="2575599"/>
          </a:xfrm>
          <a:prstGeom prst="rect">
            <a:avLst/>
          </a:prstGeom>
        </p:spPr>
      </p:pic>
      <p:pic>
        <p:nvPicPr>
          <p:cNvPr id="2" name="Obrázek 1">
            <a:extLst>
              <a:ext uri="{FF2B5EF4-FFF2-40B4-BE49-F238E27FC236}">
                <a16:creationId xmlns:a16="http://schemas.microsoft.com/office/drawing/2014/main" id="{1D9CA784-A5E7-6426-EADC-1D880DFE4EE4}"/>
              </a:ext>
            </a:extLst>
          </p:cNvPr>
          <p:cNvPicPr>
            <a:picLocks noChangeAspect="1"/>
          </p:cNvPicPr>
          <p:nvPr/>
        </p:nvPicPr>
        <p:blipFill>
          <a:blip r:embed="rId7"/>
          <a:stretch>
            <a:fillRect/>
          </a:stretch>
        </p:blipFill>
        <p:spPr>
          <a:xfrm>
            <a:off x="146148" y="66563"/>
            <a:ext cx="2557635" cy="610728"/>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Shape 161"/>
        <p:cNvGrpSpPr/>
        <p:nvPr/>
      </p:nvGrpSpPr>
      <p:grpSpPr>
        <a:xfrm>
          <a:off x="0" y="0"/>
          <a:ext cx="0" cy="0"/>
          <a:chOff x="0" y="0"/>
          <a:chExt cx="0" cy="0"/>
        </a:xfrm>
      </p:grpSpPr>
      <p:sp>
        <p:nvSpPr>
          <p:cNvPr id="162" name="Google Shape;162;g19907cdc2c8_0_167"/>
          <p:cNvSpPr txBox="1">
            <a:spLocks noGrp="1"/>
          </p:cNvSpPr>
          <p:nvPr>
            <p:ph type="title"/>
          </p:nvPr>
        </p:nvSpPr>
        <p:spPr>
          <a:xfrm>
            <a:off x="2299873" y="365685"/>
            <a:ext cx="7592400" cy="7938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38AAE1"/>
              </a:buClr>
              <a:buSzPts val="2187"/>
              <a:buFont typeface="Arial"/>
              <a:buNone/>
            </a:pPr>
            <a:r>
              <a:rPr lang="cs-CZ" sz="2330"/>
              <a:t>DSA v kostce - dohled</a:t>
            </a:r>
            <a:endParaRPr sz="2330"/>
          </a:p>
        </p:txBody>
      </p:sp>
      <p:sp>
        <p:nvSpPr>
          <p:cNvPr id="163" name="Google Shape;163;g19907cdc2c8_0_167"/>
          <p:cNvSpPr txBox="1">
            <a:spLocks noGrp="1"/>
          </p:cNvSpPr>
          <p:nvPr>
            <p:ph type="body" idx="1"/>
          </p:nvPr>
        </p:nvSpPr>
        <p:spPr>
          <a:xfrm>
            <a:off x="1085639" y="1441501"/>
            <a:ext cx="10020600" cy="4735200"/>
          </a:xfrm>
          <a:prstGeom prst="rect">
            <a:avLst/>
          </a:prstGeom>
          <a:noFill/>
          <a:ln>
            <a:noFill/>
          </a:ln>
        </p:spPr>
        <p:txBody>
          <a:bodyPr spcFirstLastPara="1" wrap="square" lIns="91425" tIns="45700" rIns="91425" bIns="45700" anchor="t" anchorCtr="0">
            <a:noAutofit/>
          </a:bodyPr>
          <a:lstStyle/>
          <a:p>
            <a:pPr marL="228591" marR="0" lvl="0" indent="-171441" algn="l" rtl="0">
              <a:lnSpc>
                <a:spcPct val="100000"/>
              </a:lnSpc>
              <a:spcBef>
                <a:spcPts val="1000"/>
              </a:spcBef>
              <a:spcAft>
                <a:spcPts val="0"/>
              </a:spcAft>
              <a:buClr>
                <a:schemeClr val="dk1"/>
              </a:buClr>
              <a:buSzPts val="1500"/>
              <a:buChar char="●"/>
            </a:pPr>
            <a:r>
              <a:rPr lang="cs-CZ" sz="1800" dirty="0">
                <a:solidFill>
                  <a:schemeClr val="dk1"/>
                </a:solidFill>
              </a:rPr>
              <a:t>Dohled provádí </a:t>
            </a:r>
            <a:r>
              <a:rPr lang="cs-CZ" sz="1800" b="1" dirty="0">
                <a:solidFill>
                  <a:schemeClr val="dk2"/>
                </a:solidFill>
              </a:rPr>
              <a:t>Koordinátor digitálních služeb – bude Český telekomunikační úřad</a:t>
            </a:r>
          </a:p>
          <a:p>
            <a:pPr marL="228591" marR="0" lvl="0" indent="-171441" algn="l" rtl="0">
              <a:lnSpc>
                <a:spcPct val="100000"/>
              </a:lnSpc>
              <a:spcBef>
                <a:spcPts val="1000"/>
              </a:spcBef>
              <a:spcAft>
                <a:spcPts val="0"/>
              </a:spcAft>
              <a:buClr>
                <a:schemeClr val="dk1"/>
              </a:buClr>
              <a:buSzPts val="1500"/>
              <a:buChar char="●"/>
            </a:pPr>
            <a:r>
              <a:rPr lang="cs-CZ" sz="1800" dirty="0">
                <a:solidFill>
                  <a:schemeClr val="dk1"/>
                </a:solidFill>
              </a:rPr>
              <a:t>Kompetence, které má:</a:t>
            </a:r>
            <a:endParaRPr sz="1800" dirty="0">
              <a:solidFill>
                <a:schemeClr val="dk1"/>
              </a:solidFill>
            </a:endParaRPr>
          </a:p>
          <a:p>
            <a:pPr marL="685772" marR="0" lvl="1" indent="-190491" algn="l" rtl="0">
              <a:lnSpc>
                <a:spcPct val="100000"/>
              </a:lnSpc>
              <a:spcBef>
                <a:spcPts val="1000"/>
              </a:spcBef>
              <a:spcAft>
                <a:spcPts val="0"/>
              </a:spcAft>
              <a:buClr>
                <a:schemeClr val="dk1"/>
              </a:buClr>
              <a:buSzPts val="1800"/>
              <a:buChar char="○"/>
            </a:pPr>
            <a:r>
              <a:rPr lang="cs-CZ" sz="1800" b="1" dirty="0">
                <a:solidFill>
                  <a:schemeClr val="dk2"/>
                </a:solidFill>
              </a:rPr>
              <a:t>požadovat informace</a:t>
            </a:r>
            <a:r>
              <a:rPr lang="cs-CZ" sz="1800" dirty="0">
                <a:solidFill>
                  <a:schemeClr val="dk1"/>
                </a:solidFill>
              </a:rPr>
              <a:t> od </a:t>
            </a:r>
            <a:r>
              <a:rPr lang="cs-CZ" sz="1800" b="1" dirty="0">
                <a:solidFill>
                  <a:schemeClr val="dk2"/>
                </a:solidFill>
              </a:rPr>
              <a:t>poskytovatelů služeb</a:t>
            </a:r>
            <a:r>
              <a:rPr lang="cs-CZ" sz="1800" dirty="0">
                <a:solidFill>
                  <a:schemeClr val="dk1"/>
                </a:solidFill>
              </a:rPr>
              <a:t> a</a:t>
            </a:r>
            <a:r>
              <a:rPr lang="cs-CZ" sz="1800" b="1" dirty="0">
                <a:solidFill>
                  <a:schemeClr val="dk2"/>
                </a:solidFill>
              </a:rPr>
              <a:t> jiných osob jednajících za úč, </a:t>
            </a:r>
            <a:r>
              <a:rPr lang="cs-CZ" sz="1800" b="1" dirty="0" err="1">
                <a:solidFill>
                  <a:schemeClr val="dk2"/>
                </a:solidFill>
              </a:rPr>
              <a:t>elem</a:t>
            </a:r>
            <a:r>
              <a:rPr lang="cs-CZ" sz="1800" b="1" dirty="0">
                <a:solidFill>
                  <a:schemeClr val="dk2"/>
                </a:solidFill>
              </a:rPr>
              <a:t> souvisejícím s jejich živností, podnikáním, řemeslem nebo povoláním</a:t>
            </a:r>
            <a:r>
              <a:rPr lang="cs-CZ" sz="1800" dirty="0">
                <a:solidFill>
                  <a:schemeClr val="dk1"/>
                </a:solidFill>
              </a:rPr>
              <a:t>, které si mohou být vědomy informací o údajném porušení tohoto nařízení</a:t>
            </a:r>
            <a:endParaRPr sz="1800" dirty="0">
              <a:solidFill>
                <a:schemeClr val="dk1"/>
              </a:solidFill>
            </a:endParaRPr>
          </a:p>
          <a:p>
            <a:pPr marL="685772" marR="0" lvl="1" indent="-190491" algn="l" rtl="0">
              <a:lnSpc>
                <a:spcPct val="100000"/>
              </a:lnSpc>
              <a:spcBef>
                <a:spcPts val="1000"/>
              </a:spcBef>
              <a:spcAft>
                <a:spcPts val="0"/>
              </a:spcAft>
              <a:buClr>
                <a:schemeClr val="dk1"/>
              </a:buClr>
              <a:buSzPts val="1800"/>
              <a:buChar char="○"/>
            </a:pPr>
            <a:r>
              <a:rPr lang="cs-CZ" sz="1800" dirty="0">
                <a:solidFill>
                  <a:schemeClr val="dk1"/>
                </a:solidFill>
              </a:rPr>
              <a:t>pravomoc </a:t>
            </a:r>
            <a:r>
              <a:rPr lang="cs-CZ" sz="1800" b="1" dirty="0">
                <a:solidFill>
                  <a:schemeClr val="dk2"/>
                </a:solidFill>
              </a:rPr>
              <a:t>provádět kontroly</a:t>
            </a:r>
            <a:endParaRPr sz="1800" dirty="0">
              <a:solidFill>
                <a:schemeClr val="dk1"/>
              </a:solidFill>
            </a:endParaRPr>
          </a:p>
          <a:p>
            <a:pPr marL="685772" marR="0" lvl="1" indent="-190491" algn="l" rtl="0">
              <a:lnSpc>
                <a:spcPct val="100000"/>
              </a:lnSpc>
              <a:spcBef>
                <a:spcPts val="1000"/>
              </a:spcBef>
              <a:spcAft>
                <a:spcPts val="0"/>
              </a:spcAft>
              <a:buClr>
                <a:schemeClr val="dk1"/>
              </a:buClr>
              <a:buSzPts val="1800"/>
              <a:buChar char="○"/>
            </a:pPr>
            <a:r>
              <a:rPr lang="cs-CZ" sz="1800" dirty="0">
                <a:solidFill>
                  <a:schemeClr val="dk1"/>
                </a:solidFill>
              </a:rPr>
              <a:t>pravomoc požádat </a:t>
            </a:r>
            <a:r>
              <a:rPr lang="cs-CZ" sz="1800" b="1" dirty="0">
                <a:solidFill>
                  <a:schemeClr val="dk2"/>
                </a:solidFill>
              </a:rPr>
              <a:t>kteréhokoli zaměstnance či zástupce</a:t>
            </a:r>
            <a:r>
              <a:rPr lang="cs-CZ" sz="1800" dirty="0">
                <a:solidFill>
                  <a:schemeClr val="dk1"/>
                </a:solidFill>
              </a:rPr>
              <a:t> těchto poskytovatelů </a:t>
            </a:r>
            <a:br>
              <a:rPr lang="cs-CZ" sz="1800" dirty="0">
                <a:solidFill>
                  <a:schemeClr val="dk1"/>
                </a:solidFill>
              </a:rPr>
            </a:br>
            <a:r>
              <a:rPr lang="cs-CZ" sz="1800" dirty="0">
                <a:solidFill>
                  <a:schemeClr val="dk1"/>
                </a:solidFill>
              </a:rPr>
              <a:t>nebo osob o podání vysvětlení k jakýmkoli informacím týkajícím se údajného protiprávního jednání a odpovědi s jejich souhlasem jakýmikoli technickými prostředky zaznamenat</a:t>
            </a:r>
            <a:endParaRPr sz="1800" dirty="0">
              <a:solidFill>
                <a:schemeClr val="dk1"/>
              </a:solidFill>
            </a:endParaRPr>
          </a:p>
          <a:p>
            <a:pPr marL="685772" marR="0" lvl="1" indent="-190491" algn="l" rtl="0">
              <a:lnSpc>
                <a:spcPct val="100000"/>
              </a:lnSpc>
              <a:spcBef>
                <a:spcPts val="1000"/>
              </a:spcBef>
              <a:spcAft>
                <a:spcPts val="0"/>
              </a:spcAft>
              <a:buClr>
                <a:schemeClr val="dk1"/>
              </a:buClr>
              <a:buSzPts val="1800"/>
              <a:buChar char="○"/>
            </a:pPr>
            <a:r>
              <a:rPr lang="cs-CZ" sz="1800" dirty="0">
                <a:solidFill>
                  <a:schemeClr val="dk1"/>
                </a:solidFill>
              </a:rPr>
              <a:t>pravomoc </a:t>
            </a:r>
            <a:r>
              <a:rPr lang="cs-CZ" sz="1800" b="1" dirty="0">
                <a:solidFill>
                  <a:schemeClr val="dk2"/>
                </a:solidFill>
              </a:rPr>
              <a:t>nařídit ukončení protiprávního jednání</a:t>
            </a:r>
            <a:endParaRPr sz="1800" dirty="0">
              <a:solidFill>
                <a:schemeClr val="dk1"/>
              </a:solidFill>
            </a:endParaRPr>
          </a:p>
          <a:p>
            <a:pPr marL="685772" marR="0" lvl="1" indent="-190491" algn="l" rtl="0">
              <a:lnSpc>
                <a:spcPct val="100000"/>
              </a:lnSpc>
              <a:spcBef>
                <a:spcPts val="1000"/>
              </a:spcBef>
              <a:spcAft>
                <a:spcPts val="0"/>
              </a:spcAft>
              <a:buClr>
                <a:schemeClr val="dk1"/>
              </a:buClr>
              <a:buSzPts val="1800"/>
              <a:buChar char="○"/>
            </a:pPr>
            <a:r>
              <a:rPr lang="cs-CZ" sz="1800" dirty="0">
                <a:solidFill>
                  <a:schemeClr val="dk1"/>
                </a:solidFill>
              </a:rPr>
              <a:t>pravomoc přijímat </a:t>
            </a:r>
            <a:r>
              <a:rPr lang="cs-CZ" sz="1800" b="1" dirty="0">
                <a:solidFill>
                  <a:schemeClr val="dk2"/>
                </a:solidFill>
              </a:rPr>
              <a:t>předběžná opatření</a:t>
            </a:r>
            <a:r>
              <a:rPr lang="cs-CZ" sz="1800" dirty="0">
                <a:solidFill>
                  <a:schemeClr val="dk1"/>
                </a:solidFill>
              </a:rPr>
              <a:t> s cílem zabránit riziku závažné újmy</a:t>
            </a:r>
            <a:endParaRPr sz="1800" dirty="0">
              <a:solidFill>
                <a:schemeClr val="dk1"/>
              </a:solidFill>
            </a:endParaRPr>
          </a:p>
          <a:p>
            <a:pPr marL="685772" marR="0" lvl="1" indent="-190491" algn="l" rtl="0">
              <a:lnSpc>
                <a:spcPct val="100000"/>
              </a:lnSpc>
              <a:spcBef>
                <a:spcPts val="1000"/>
              </a:spcBef>
              <a:spcAft>
                <a:spcPts val="0"/>
              </a:spcAft>
              <a:buClr>
                <a:schemeClr val="dk1"/>
              </a:buClr>
              <a:buSzPts val="1800"/>
              <a:buChar char="○"/>
            </a:pPr>
            <a:r>
              <a:rPr lang="cs-CZ" sz="1800" dirty="0">
                <a:solidFill>
                  <a:schemeClr val="dk1"/>
                </a:solidFill>
              </a:rPr>
              <a:t>pravomoc </a:t>
            </a:r>
            <a:r>
              <a:rPr lang="cs-CZ" sz="1800" b="1" dirty="0">
                <a:solidFill>
                  <a:schemeClr val="dk2"/>
                </a:solidFill>
              </a:rPr>
              <a:t>ukládat pokuty</a:t>
            </a:r>
            <a:endParaRPr sz="1800" b="1" dirty="0">
              <a:solidFill>
                <a:schemeClr val="dk2"/>
              </a:solidFill>
            </a:endParaRPr>
          </a:p>
        </p:txBody>
      </p:sp>
      <p:graphicFrame>
        <p:nvGraphicFramePr>
          <p:cNvPr id="4" name="Object 1">
            <a:extLst>
              <a:ext uri="{FF2B5EF4-FFF2-40B4-BE49-F238E27FC236}">
                <a16:creationId xmlns:a16="http://schemas.microsoft.com/office/drawing/2014/main" id="{D450DD16-ED0A-4E97-B57E-A33055A084D1}"/>
              </a:ext>
            </a:extLst>
          </p:cNvPr>
          <p:cNvGraphicFramePr>
            <a:graphicFrameLocks noChangeAspect="1"/>
          </p:cNvGraphicFramePr>
          <p:nvPr>
            <p:extLst>
              <p:ext uri="{D42A27DB-BD31-4B8C-83A1-F6EECF244321}">
                <p14:modId xmlns:p14="http://schemas.microsoft.com/office/powerpoint/2010/main" val="1723118700"/>
              </p:ext>
            </p:extLst>
          </p:nvPr>
        </p:nvGraphicFramePr>
        <p:xfrm>
          <a:off x="9858894" y="275867"/>
          <a:ext cx="1965613" cy="192120"/>
        </p:xfrm>
        <a:graphic>
          <a:graphicData uri="http://schemas.openxmlformats.org/presentationml/2006/ole">
            <mc:AlternateContent xmlns:mc="http://schemas.openxmlformats.org/markup-compatibility/2006">
              <mc:Choice xmlns:v="urn:schemas-microsoft-com:vml" Requires="v">
                <p:oleObj r:id="rId3" imgW="9011908" imgH="847843" progId="">
                  <p:embed/>
                </p:oleObj>
              </mc:Choice>
              <mc:Fallback>
                <p:oleObj r:id="rId3" imgW="9011908" imgH="847843" progId="">
                  <p:embed/>
                  <p:pic>
                    <p:nvPicPr>
                      <p:cNvPr id="4" name="Object 1">
                        <a:extLst>
                          <a:ext uri="{FF2B5EF4-FFF2-40B4-BE49-F238E27FC236}">
                            <a16:creationId xmlns:a16="http://schemas.microsoft.com/office/drawing/2014/main" id="{60EAE759-D821-456D-8C63-CF8C49ACA1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58894" y="275867"/>
                        <a:ext cx="1965613" cy="192120"/>
                      </a:xfrm>
                      <a:prstGeom prst="rect">
                        <a:avLst/>
                      </a:prstGeom>
                      <a:noFill/>
                      <a:ln>
                        <a:noFill/>
                      </a:ln>
                    </p:spPr>
                  </p:pic>
                </p:oleObj>
              </mc:Fallback>
            </mc:AlternateContent>
          </a:graphicData>
        </a:graphic>
      </p:graphicFrame>
      <p:pic>
        <p:nvPicPr>
          <p:cNvPr id="2" name="Obrázek 1">
            <a:extLst>
              <a:ext uri="{FF2B5EF4-FFF2-40B4-BE49-F238E27FC236}">
                <a16:creationId xmlns:a16="http://schemas.microsoft.com/office/drawing/2014/main" id="{F226BC30-5592-B4C1-8694-F809B3DC5CB4}"/>
              </a:ext>
            </a:extLst>
          </p:cNvPr>
          <p:cNvPicPr>
            <a:picLocks noChangeAspect="1"/>
          </p:cNvPicPr>
          <p:nvPr/>
        </p:nvPicPr>
        <p:blipFill>
          <a:blip r:embed="rId5"/>
          <a:stretch>
            <a:fillRect/>
          </a:stretch>
        </p:blipFill>
        <p:spPr>
          <a:xfrm>
            <a:off x="146148" y="66563"/>
            <a:ext cx="2557635" cy="610728"/>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Shape 173"/>
        <p:cNvGrpSpPr/>
        <p:nvPr/>
      </p:nvGrpSpPr>
      <p:grpSpPr>
        <a:xfrm>
          <a:off x="0" y="0"/>
          <a:ext cx="0" cy="0"/>
          <a:chOff x="0" y="0"/>
          <a:chExt cx="0" cy="0"/>
        </a:xfrm>
      </p:grpSpPr>
      <p:sp>
        <p:nvSpPr>
          <p:cNvPr id="174" name="Google Shape;174;g19907cdc2c8_0_192"/>
          <p:cNvSpPr txBox="1">
            <a:spLocks noGrp="1"/>
          </p:cNvSpPr>
          <p:nvPr>
            <p:ph type="title"/>
          </p:nvPr>
        </p:nvSpPr>
        <p:spPr>
          <a:xfrm>
            <a:off x="2299873" y="365685"/>
            <a:ext cx="7592400" cy="7938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38AAE1"/>
              </a:buClr>
              <a:buSzPts val="2187"/>
              <a:buFont typeface="Arial"/>
              <a:buNone/>
            </a:pPr>
            <a:r>
              <a:rPr lang="cs-CZ" sz="2330"/>
              <a:t>DSA v kostce - sankce</a:t>
            </a:r>
            <a:endParaRPr sz="2330"/>
          </a:p>
        </p:txBody>
      </p:sp>
      <p:sp>
        <p:nvSpPr>
          <p:cNvPr id="175" name="Google Shape;175;g19907cdc2c8_0_192"/>
          <p:cNvSpPr txBox="1">
            <a:spLocks noGrp="1"/>
          </p:cNvSpPr>
          <p:nvPr>
            <p:ph type="body" idx="1"/>
          </p:nvPr>
        </p:nvSpPr>
        <p:spPr>
          <a:xfrm>
            <a:off x="1085639" y="1441501"/>
            <a:ext cx="10020600" cy="4735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600"/>
              </a:spcBef>
              <a:spcAft>
                <a:spcPts val="0"/>
              </a:spcAft>
              <a:buNone/>
            </a:pPr>
            <a:r>
              <a:rPr lang="cs-CZ" sz="1900" dirty="0">
                <a:solidFill>
                  <a:schemeClr val="dk1"/>
                </a:solidFill>
              </a:rPr>
              <a:t>Druhy sankcí:</a:t>
            </a:r>
            <a:endParaRPr sz="1900" dirty="0">
              <a:solidFill>
                <a:schemeClr val="dk1"/>
              </a:solidFill>
            </a:endParaRPr>
          </a:p>
          <a:p>
            <a:pPr marL="228591" marR="0" lvl="0" indent="-196841" algn="l" rtl="0">
              <a:lnSpc>
                <a:spcPct val="100000"/>
              </a:lnSpc>
              <a:spcBef>
                <a:spcPts val="600"/>
              </a:spcBef>
              <a:spcAft>
                <a:spcPts val="0"/>
              </a:spcAft>
              <a:buClr>
                <a:schemeClr val="dk1"/>
              </a:buClr>
              <a:buSzPts val="1900"/>
              <a:buChar char="●"/>
            </a:pPr>
            <a:r>
              <a:rPr lang="cs-CZ" sz="1900" b="1" dirty="0">
                <a:solidFill>
                  <a:schemeClr val="dk2"/>
                </a:solidFill>
              </a:rPr>
              <a:t>pokuty</a:t>
            </a:r>
            <a:r>
              <a:rPr lang="cs-CZ" sz="1900" dirty="0">
                <a:solidFill>
                  <a:schemeClr val="dk1"/>
                </a:solidFill>
              </a:rPr>
              <a:t> -</a:t>
            </a:r>
            <a:r>
              <a:rPr lang="cs-CZ" sz="1900" b="1" dirty="0">
                <a:solidFill>
                  <a:schemeClr val="dk2"/>
                </a:solidFill>
              </a:rPr>
              <a:t> jednorázová</a:t>
            </a:r>
            <a:r>
              <a:rPr lang="cs-CZ" sz="1900" dirty="0">
                <a:solidFill>
                  <a:schemeClr val="dk1"/>
                </a:solidFill>
              </a:rPr>
              <a:t> sankce za porušení DSA</a:t>
            </a:r>
            <a:endParaRPr sz="1900" dirty="0">
              <a:solidFill>
                <a:schemeClr val="dk1"/>
              </a:solidFill>
            </a:endParaRPr>
          </a:p>
          <a:p>
            <a:pPr marL="228591" marR="0" lvl="0" indent="-196841" algn="l" rtl="0">
              <a:lnSpc>
                <a:spcPct val="100000"/>
              </a:lnSpc>
              <a:spcBef>
                <a:spcPts val="600"/>
              </a:spcBef>
              <a:spcAft>
                <a:spcPts val="0"/>
              </a:spcAft>
              <a:buClr>
                <a:schemeClr val="dk1"/>
              </a:buClr>
              <a:buSzPts val="1900"/>
              <a:buChar char="●"/>
            </a:pPr>
            <a:r>
              <a:rPr lang="cs-CZ" sz="1900" b="1" dirty="0">
                <a:solidFill>
                  <a:schemeClr val="dk2"/>
                </a:solidFill>
              </a:rPr>
              <a:t>penále</a:t>
            </a:r>
            <a:r>
              <a:rPr lang="cs-CZ" sz="1900" dirty="0">
                <a:solidFill>
                  <a:schemeClr val="dk1"/>
                </a:solidFill>
              </a:rPr>
              <a:t> - </a:t>
            </a:r>
            <a:r>
              <a:rPr lang="cs-CZ" sz="1900" b="1" dirty="0">
                <a:solidFill>
                  <a:schemeClr val="dk2"/>
                </a:solidFill>
              </a:rPr>
              <a:t>denní sazba </a:t>
            </a:r>
            <a:r>
              <a:rPr lang="cs-CZ" sz="1900" dirty="0">
                <a:solidFill>
                  <a:schemeClr val="dk1"/>
                </a:solidFill>
              </a:rPr>
              <a:t>za pokračující protiprávní jednání či nesplnění vyšetřovacích příkazů</a:t>
            </a:r>
            <a:endParaRPr sz="1900" dirty="0">
              <a:solidFill>
                <a:schemeClr val="dk1"/>
              </a:solidFill>
            </a:endParaRPr>
          </a:p>
          <a:p>
            <a:pPr marL="228591" marR="0" lvl="0" indent="-196841" algn="l" rtl="0">
              <a:lnSpc>
                <a:spcPct val="100000"/>
              </a:lnSpc>
              <a:spcBef>
                <a:spcPts val="600"/>
              </a:spcBef>
              <a:spcAft>
                <a:spcPts val="0"/>
              </a:spcAft>
              <a:buClr>
                <a:schemeClr val="dk1"/>
              </a:buClr>
              <a:buSzPts val="1900"/>
              <a:buChar char="●"/>
            </a:pPr>
            <a:r>
              <a:rPr lang="cs-CZ" sz="1900" dirty="0">
                <a:solidFill>
                  <a:schemeClr val="dk1"/>
                </a:solidFill>
              </a:rPr>
              <a:t>maximální výše pokuty je za </a:t>
            </a:r>
            <a:r>
              <a:rPr lang="cs-CZ" sz="1900" b="1" dirty="0">
                <a:solidFill>
                  <a:schemeClr val="dk2"/>
                </a:solidFill>
              </a:rPr>
              <a:t>neplnění některé z povinností stanovených v DSA </a:t>
            </a:r>
            <a:r>
              <a:rPr lang="cs-CZ" sz="1900" dirty="0">
                <a:solidFill>
                  <a:schemeClr val="dk1"/>
                </a:solidFill>
              </a:rPr>
              <a:t>je </a:t>
            </a:r>
            <a:br>
              <a:rPr lang="cs-CZ" sz="1900" dirty="0">
                <a:solidFill>
                  <a:schemeClr val="dk1"/>
                </a:solidFill>
              </a:rPr>
            </a:br>
            <a:r>
              <a:rPr lang="cs-CZ" sz="1900" b="1" dirty="0">
                <a:solidFill>
                  <a:schemeClr val="dk2"/>
                </a:solidFill>
              </a:rPr>
              <a:t>6 % ročního celosvětového obratu </a:t>
            </a:r>
            <a:r>
              <a:rPr lang="cs-CZ" sz="1900" dirty="0">
                <a:solidFill>
                  <a:schemeClr val="dk1"/>
                </a:solidFill>
              </a:rPr>
              <a:t>dotčeného poskytovatele zprostředkovatelských služeb v předchozím účetním období</a:t>
            </a:r>
            <a:endParaRPr sz="1900" dirty="0">
              <a:solidFill>
                <a:schemeClr val="dk1"/>
              </a:solidFill>
            </a:endParaRPr>
          </a:p>
          <a:p>
            <a:pPr marL="228591" marR="0" lvl="0" indent="-196841" algn="l" rtl="0">
              <a:lnSpc>
                <a:spcPct val="100000"/>
              </a:lnSpc>
              <a:spcBef>
                <a:spcPts val="600"/>
              </a:spcBef>
              <a:spcAft>
                <a:spcPts val="0"/>
              </a:spcAft>
              <a:buClr>
                <a:schemeClr val="dk1"/>
              </a:buClr>
              <a:buSzPts val="1900"/>
              <a:buChar char="●"/>
            </a:pPr>
            <a:r>
              <a:rPr lang="cs-CZ" sz="1900" dirty="0">
                <a:solidFill>
                  <a:schemeClr val="dk1"/>
                </a:solidFill>
              </a:rPr>
              <a:t>maximální výše pokuty, jež může být uložena </a:t>
            </a:r>
            <a:r>
              <a:rPr lang="cs-CZ" sz="1900" b="1" dirty="0">
                <a:solidFill>
                  <a:schemeClr val="dk2"/>
                </a:solidFill>
              </a:rPr>
              <a:t>za poskytnutí nesprávných, neúplných nebo zavádějících informací nebo za neposkytnutí odpovědi</a:t>
            </a:r>
            <a:r>
              <a:rPr lang="cs-CZ" sz="1900" dirty="0">
                <a:solidFill>
                  <a:schemeClr val="dk1"/>
                </a:solidFill>
              </a:rPr>
              <a:t> či neopravení nesprávných, neúplných nebo zavádějících informací a za neumožnění kontroly, </a:t>
            </a:r>
            <a:br>
              <a:rPr lang="cs-CZ" sz="1900" dirty="0">
                <a:solidFill>
                  <a:schemeClr val="dk1"/>
                </a:solidFill>
              </a:rPr>
            </a:br>
            <a:r>
              <a:rPr lang="cs-CZ" sz="1900" b="1" dirty="0">
                <a:solidFill>
                  <a:schemeClr val="dk2"/>
                </a:solidFill>
              </a:rPr>
              <a:t>je 1 % ročních příjmů</a:t>
            </a:r>
            <a:r>
              <a:rPr lang="cs-CZ" sz="1900" dirty="0">
                <a:solidFill>
                  <a:schemeClr val="dk1"/>
                </a:solidFill>
              </a:rPr>
              <a:t> nebo celosvětového obratu</a:t>
            </a:r>
            <a:endParaRPr sz="1900" dirty="0">
              <a:solidFill>
                <a:schemeClr val="dk1"/>
              </a:solidFill>
            </a:endParaRPr>
          </a:p>
          <a:p>
            <a:pPr marL="228591" marR="0" lvl="0" indent="-196841" algn="l" rtl="0">
              <a:lnSpc>
                <a:spcPct val="100000"/>
              </a:lnSpc>
              <a:spcBef>
                <a:spcPts val="600"/>
              </a:spcBef>
              <a:spcAft>
                <a:spcPts val="0"/>
              </a:spcAft>
              <a:buClr>
                <a:schemeClr val="dk1"/>
              </a:buClr>
              <a:buSzPts val="1900"/>
              <a:buChar char="●"/>
            </a:pPr>
            <a:r>
              <a:rPr lang="cs-CZ" sz="1900" dirty="0">
                <a:solidFill>
                  <a:schemeClr val="dk1"/>
                </a:solidFill>
              </a:rPr>
              <a:t>maximální výše penále je</a:t>
            </a:r>
            <a:r>
              <a:rPr lang="cs-CZ" sz="1900" b="1" dirty="0">
                <a:solidFill>
                  <a:schemeClr val="dk2"/>
                </a:solidFill>
              </a:rPr>
              <a:t> 5 % průměrného denního celosvětového obratu</a:t>
            </a:r>
            <a:r>
              <a:rPr lang="cs-CZ" sz="1900" dirty="0">
                <a:solidFill>
                  <a:schemeClr val="dk1"/>
                </a:solidFill>
              </a:rPr>
              <a:t> </a:t>
            </a:r>
            <a:br>
              <a:rPr lang="cs-CZ" sz="1900" dirty="0">
                <a:solidFill>
                  <a:schemeClr val="dk1"/>
                </a:solidFill>
              </a:rPr>
            </a:br>
            <a:r>
              <a:rPr lang="cs-CZ" sz="1900" dirty="0">
                <a:solidFill>
                  <a:schemeClr val="dk1"/>
                </a:solidFill>
              </a:rPr>
              <a:t>nebo příjmu dotčeného poskytovatele zprostředkovatelských služeb </a:t>
            </a:r>
            <a:br>
              <a:rPr lang="cs-CZ" sz="1900" dirty="0">
                <a:solidFill>
                  <a:schemeClr val="dk1"/>
                </a:solidFill>
              </a:rPr>
            </a:br>
            <a:r>
              <a:rPr lang="cs-CZ" sz="1900" dirty="0">
                <a:solidFill>
                  <a:schemeClr val="dk1"/>
                </a:solidFill>
              </a:rPr>
              <a:t>v předchozím účetním období za den</a:t>
            </a:r>
            <a:endParaRPr sz="1900" dirty="0">
              <a:solidFill>
                <a:schemeClr val="dk1"/>
              </a:solidFill>
            </a:endParaRPr>
          </a:p>
        </p:txBody>
      </p:sp>
      <p:graphicFrame>
        <p:nvGraphicFramePr>
          <p:cNvPr id="4" name="Object 1">
            <a:extLst>
              <a:ext uri="{FF2B5EF4-FFF2-40B4-BE49-F238E27FC236}">
                <a16:creationId xmlns:a16="http://schemas.microsoft.com/office/drawing/2014/main" id="{D4724429-53B9-4132-9893-B4042ADED140}"/>
              </a:ext>
            </a:extLst>
          </p:cNvPr>
          <p:cNvGraphicFramePr>
            <a:graphicFrameLocks noChangeAspect="1"/>
          </p:cNvGraphicFramePr>
          <p:nvPr>
            <p:extLst>
              <p:ext uri="{D42A27DB-BD31-4B8C-83A1-F6EECF244321}">
                <p14:modId xmlns:p14="http://schemas.microsoft.com/office/powerpoint/2010/main" val="1723118700"/>
              </p:ext>
            </p:extLst>
          </p:nvPr>
        </p:nvGraphicFramePr>
        <p:xfrm>
          <a:off x="9858894" y="275867"/>
          <a:ext cx="1965613" cy="192120"/>
        </p:xfrm>
        <a:graphic>
          <a:graphicData uri="http://schemas.openxmlformats.org/presentationml/2006/ole">
            <mc:AlternateContent xmlns:mc="http://schemas.openxmlformats.org/markup-compatibility/2006">
              <mc:Choice xmlns:v="urn:schemas-microsoft-com:vml" Requires="v">
                <p:oleObj r:id="rId3" imgW="9011908" imgH="847843" progId="">
                  <p:embed/>
                </p:oleObj>
              </mc:Choice>
              <mc:Fallback>
                <p:oleObj r:id="rId3" imgW="9011908" imgH="847843" progId="">
                  <p:embed/>
                  <p:pic>
                    <p:nvPicPr>
                      <p:cNvPr id="4" name="Object 1">
                        <a:extLst>
                          <a:ext uri="{FF2B5EF4-FFF2-40B4-BE49-F238E27FC236}">
                            <a16:creationId xmlns:a16="http://schemas.microsoft.com/office/drawing/2014/main" id="{60EAE759-D821-456D-8C63-CF8C49ACA1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58894" y="275867"/>
                        <a:ext cx="1965613" cy="192120"/>
                      </a:xfrm>
                      <a:prstGeom prst="rect">
                        <a:avLst/>
                      </a:prstGeom>
                      <a:noFill/>
                      <a:ln>
                        <a:noFill/>
                      </a:ln>
                    </p:spPr>
                  </p:pic>
                </p:oleObj>
              </mc:Fallback>
            </mc:AlternateContent>
          </a:graphicData>
        </a:graphic>
      </p:graphicFrame>
      <p:pic>
        <p:nvPicPr>
          <p:cNvPr id="2" name="Obrázek 1">
            <a:extLst>
              <a:ext uri="{FF2B5EF4-FFF2-40B4-BE49-F238E27FC236}">
                <a16:creationId xmlns:a16="http://schemas.microsoft.com/office/drawing/2014/main" id="{24E49493-AB8D-3746-11AD-0C192CA86D30}"/>
              </a:ext>
            </a:extLst>
          </p:cNvPr>
          <p:cNvPicPr>
            <a:picLocks noChangeAspect="1"/>
          </p:cNvPicPr>
          <p:nvPr/>
        </p:nvPicPr>
        <p:blipFill>
          <a:blip r:embed="rId5"/>
          <a:stretch>
            <a:fillRect/>
          </a:stretch>
        </p:blipFill>
        <p:spPr>
          <a:xfrm>
            <a:off x="146148" y="66563"/>
            <a:ext cx="2557635" cy="610728"/>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Shape 173"/>
        <p:cNvGrpSpPr/>
        <p:nvPr/>
      </p:nvGrpSpPr>
      <p:grpSpPr>
        <a:xfrm>
          <a:off x="0" y="0"/>
          <a:ext cx="0" cy="0"/>
          <a:chOff x="0" y="0"/>
          <a:chExt cx="0" cy="0"/>
        </a:xfrm>
      </p:grpSpPr>
      <p:sp>
        <p:nvSpPr>
          <p:cNvPr id="175" name="Google Shape;175;g19907cdc2c8_0_192"/>
          <p:cNvSpPr txBox="1">
            <a:spLocks noGrp="1"/>
          </p:cNvSpPr>
          <p:nvPr>
            <p:ph type="body" idx="1"/>
          </p:nvPr>
        </p:nvSpPr>
        <p:spPr>
          <a:xfrm>
            <a:off x="1085700" y="724170"/>
            <a:ext cx="10020600" cy="4735200"/>
          </a:xfrm>
          <a:prstGeom prst="rect">
            <a:avLst/>
          </a:prstGeom>
          <a:noFill/>
          <a:ln>
            <a:noFill/>
          </a:ln>
        </p:spPr>
        <p:txBody>
          <a:bodyPr spcFirstLastPara="1" wrap="square" lIns="91425" tIns="45700" rIns="91425" bIns="45700" anchor="t" anchorCtr="0">
            <a:noAutofit/>
          </a:bodyPr>
          <a:lstStyle/>
          <a:p>
            <a:pPr marL="0" marR="0" lvl="0" indent="0" rtl="0">
              <a:lnSpc>
                <a:spcPct val="100000"/>
              </a:lnSpc>
              <a:spcBef>
                <a:spcPts val="600"/>
              </a:spcBef>
              <a:spcAft>
                <a:spcPts val="0"/>
              </a:spcAft>
              <a:buNone/>
            </a:pPr>
            <a:r>
              <a:rPr lang="cs-CZ" sz="2800" dirty="0">
                <a:solidFill>
                  <a:schemeClr val="dk1"/>
                </a:solidFill>
              </a:rPr>
              <a:t>Děkuji za pozornost</a:t>
            </a:r>
          </a:p>
          <a:p>
            <a:pPr marL="0" marR="0" lvl="0" indent="0" algn="l" rtl="0">
              <a:lnSpc>
                <a:spcPct val="100000"/>
              </a:lnSpc>
              <a:spcBef>
                <a:spcPts val="600"/>
              </a:spcBef>
              <a:spcAft>
                <a:spcPts val="0"/>
              </a:spcAft>
              <a:buNone/>
            </a:pPr>
            <a:endParaRPr lang="cs-CZ" sz="2800" dirty="0">
              <a:solidFill>
                <a:schemeClr val="dk1"/>
              </a:solidFill>
            </a:endParaRPr>
          </a:p>
          <a:p>
            <a:pPr marL="0" marR="0" lvl="0" indent="0" algn="ctr" rtl="0">
              <a:lnSpc>
                <a:spcPct val="100000"/>
              </a:lnSpc>
              <a:spcBef>
                <a:spcPts val="600"/>
              </a:spcBef>
              <a:spcAft>
                <a:spcPts val="0"/>
              </a:spcAft>
              <a:buNone/>
            </a:pPr>
            <a:r>
              <a:rPr lang="cs-CZ" sz="2800" b="1" dirty="0">
                <a:solidFill>
                  <a:schemeClr val="dk2"/>
                </a:solidFill>
              </a:rPr>
              <a:t>JUDr. Vladan Rámiš, Ph.D.</a:t>
            </a:r>
          </a:p>
          <a:p>
            <a:pPr marL="0" marR="0" lvl="0" indent="0" algn="ctr" rtl="0">
              <a:lnSpc>
                <a:spcPct val="100000"/>
              </a:lnSpc>
              <a:spcBef>
                <a:spcPts val="600"/>
              </a:spcBef>
              <a:spcAft>
                <a:spcPts val="0"/>
              </a:spcAft>
              <a:buNone/>
            </a:pPr>
            <a:r>
              <a:rPr lang="cs-CZ" sz="2000" b="1" dirty="0">
                <a:solidFill>
                  <a:schemeClr val="dk2"/>
                </a:solidFill>
              </a:rPr>
              <a:t>předseda Rady pro mediální právo ČUV</a:t>
            </a:r>
          </a:p>
          <a:p>
            <a:pPr marL="0" marR="0" lvl="0" indent="0" algn="l" rtl="0">
              <a:lnSpc>
                <a:spcPct val="100000"/>
              </a:lnSpc>
              <a:spcBef>
                <a:spcPts val="600"/>
              </a:spcBef>
              <a:spcAft>
                <a:spcPts val="0"/>
              </a:spcAft>
              <a:buNone/>
            </a:pPr>
            <a:r>
              <a:rPr lang="cs-CZ" sz="1900" b="1" dirty="0">
                <a:solidFill>
                  <a:schemeClr val="dk2"/>
                </a:solidFill>
              </a:rPr>
              <a:t> </a:t>
            </a:r>
          </a:p>
          <a:p>
            <a:pPr marL="0" marR="0" lvl="0" indent="0" algn="l" rtl="0">
              <a:lnSpc>
                <a:spcPct val="100000"/>
              </a:lnSpc>
              <a:spcBef>
                <a:spcPts val="600"/>
              </a:spcBef>
              <a:spcAft>
                <a:spcPts val="0"/>
              </a:spcAft>
              <a:buNone/>
            </a:pPr>
            <a:endParaRPr lang="cs-CZ" sz="1900" b="1" dirty="0">
              <a:solidFill>
                <a:schemeClr val="dk2"/>
              </a:solidFill>
            </a:endParaRPr>
          </a:p>
          <a:p>
            <a:pPr marL="0" marR="0" lvl="0" indent="0" algn="l" rtl="0">
              <a:lnSpc>
                <a:spcPct val="100000"/>
              </a:lnSpc>
              <a:spcBef>
                <a:spcPts val="600"/>
              </a:spcBef>
              <a:spcAft>
                <a:spcPts val="0"/>
              </a:spcAft>
              <a:buNone/>
            </a:pPr>
            <a:endParaRPr lang="cs-CZ" sz="1900" b="1" dirty="0">
              <a:solidFill>
                <a:schemeClr val="dk2"/>
              </a:solidFill>
            </a:endParaRPr>
          </a:p>
          <a:p>
            <a:pPr marL="0" marR="0" lvl="0" indent="0" algn="ctr" rtl="0">
              <a:lnSpc>
                <a:spcPct val="100000"/>
              </a:lnSpc>
              <a:spcBef>
                <a:spcPts val="600"/>
              </a:spcBef>
              <a:spcAft>
                <a:spcPts val="0"/>
              </a:spcAft>
              <a:buNone/>
            </a:pPr>
            <a:endParaRPr lang="cs-CZ" sz="1900" b="1" dirty="0">
              <a:solidFill>
                <a:schemeClr val="dk2"/>
              </a:solidFill>
            </a:endParaRPr>
          </a:p>
          <a:p>
            <a:pPr marL="0" marR="0" lvl="0" indent="0" algn="ctr" rtl="0">
              <a:lnSpc>
                <a:spcPct val="100000"/>
              </a:lnSpc>
              <a:spcBef>
                <a:spcPts val="600"/>
              </a:spcBef>
              <a:spcAft>
                <a:spcPts val="0"/>
              </a:spcAft>
              <a:buNone/>
            </a:pPr>
            <a:r>
              <a:rPr lang="cs-CZ" sz="1900" b="1" dirty="0">
                <a:solidFill>
                  <a:schemeClr val="dk2"/>
                </a:solidFill>
              </a:rPr>
              <a:t>členská organizace</a:t>
            </a:r>
            <a:endParaRPr sz="1900" b="1" dirty="0">
              <a:solidFill>
                <a:schemeClr val="dk2"/>
              </a:solidFill>
            </a:endParaRPr>
          </a:p>
        </p:txBody>
      </p:sp>
      <p:graphicFrame>
        <p:nvGraphicFramePr>
          <p:cNvPr id="5" name="Object 1">
            <a:extLst>
              <a:ext uri="{FF2B5EF4-FFF2-40B4-BE49-F238E27FC236}">
                <a16:creationId xmlns:a16="http://schemas.microsoft.com/office/drawing/2014/main" id="{31D32B25-ED4D-4177-933E-635B8E5E3C80}"/>
              </a:ext>
            </a:extLst>
          </p:cNvPr>
          <p:cNvGraphicFramePr>
            <a:graphicFrameLocks noChangeAspect="1"/>
          </p:cNvGraphicFramePr>
          <p:nvPr>
            <p:extLst>
              <p:ext uri="{D42A27DB-BD31-4B8C-83A1-F6EECF244321}">
                <p14:modId xmlns:p14="http://schemas.microsoft.com/office/powerpoint/2010/main" val="2236259009"/>
              </p:ext>
            </p:extLst>
          </p:nvPr>
        </p:nvGraphicFramePr>
        <p:xfrm>
          <a:off x="3044994" y="2941998"/>
          <a:ext cx="6402095" cy="625744"/>
        </p:xfrm>
        <a:graphic>
          <a:graphicData uri="http://schemas.openxmlformats.org/presentationml/2006/ole">
            <mc:AlternateContent xmlns:mc="http://schemas.openxmlformats.org/markup-compatibility/2006">
              <mc:Choice xmlns:v="urn:schemas-microsoft-com:vml" Requires="v">
                <p:oleObj r:id="rId3" imgW="9011908" imgH="847843" progId="">
                  <p:embed/>
                </p:oleObj>
              </mc:Choice>
              <mc:Fallback>
                <p:oleObj r:id="rId3" imgW="9011908" imgH="847843" progId="">
                  <p:embed/>
                  <p:pic>
                    <p:nvPicPr>
                      <p:cNvPr id="4" name="Object 1">
                        <a:extLst>
                          <a:ext uri="{FF2B5EF4-FFF2-40B4-BE49-F238E27FC236}">
                            <a16:creationId xmlns:a16="http://schemas.microsoft.com/office/drawing/2014/main" id="{D4724429-53B9-4132-9893-B4042ADED14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4994" y="2941998"/>
                        <a:ext cx="6402095" cy="625744"/>
                      </a:xfrm>
                      <a:prstGeom prst="rect">
                        <a:avLst/>
                      </a:prstGeom>
                      <a:noFill/>
                      <a:ln>
                        <a:noFill/>
                      </a:ln>
                    </p:spPr>
                  </p:pic>
                </p:oleObj>
              </mc:Fallback>
            </mc:AlternateContent>
          </a:graphicData>
        </a:graphic>
      </p:graphicFrame>
      <p:pic>
        <p:nvPicPr>
          <p:cNvPr id="2" name="Obrázek 1">
            <a:extLst>
              <a:ext uri="{FF2B5EF4-FFF2-40B4-BE49-F238E27FC236}">
                <a16:creationId xmlns:a16="http://schemas.microsoft.com/office/drawing/2014/main" id="{C4AF4967-D51A-441C-02C0-7BB3710C7774}"/>
              </a:ext>
            </a:extLst>
          </p:cNvPr>
          <p:cNvPicPr>
            <a:picLocks noChangeAspect="1"/>
          </p:cNvPicPr>
          <p:nvPr/>
        </p:nvPicPr>
        <p:blipFill>
          <a:blip r:embed="rId5"/>
          <a:stretch>
            <a:fillRect/>
          </a:stretch>
        </p:blipFill>
        <p:spPr>
          <a:xfrm>
            <a:off x="3098434" y="4702275"/>
            <a:ext cx="5995132" cy="1431555"/>
          </a:xfrm>
          <a:prstGeom prst="rect">
            <a:avLst/>
          </a:prstGeom>
        </p:spPr>
      </p:pic>
    </p:spTree>
    <p:extLst>
      <p:ext uri="{BB962C8B-B14F-4D97-AF65-F5344CB8AC3E}">
        <p14:creationId xmlns:p14="http://schemas.microsoft.com/office/powerpoint/2010/main" val="2311870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Shape 71"/>
        <p:cNvGrpSpPr/>
        <p:nvPr/>
      </p:nvGrpSpPr>
      <p:grpSpPr>
        <a:xfrm>
          <a:off x="0" y="0"/>
          <a:ext cx="0" cy="0"/>
          <a:chOff x="0" y="0"/>
          <a:chExt cx="0" cy="0"/>
        </a:xfrm>
      </p:grpSpPr>
      <p:sp>
        <p:nvSpPr>
          <p:cNvPr id="72" name="Google Shape;72;g1998bfd7cd7_0_10"/>
          <p:cNvSpPr txBox="1">
            <a:spLocks noGrp="1"/>
          </p:cNvSpPr>
          <p:nvPr>
            <p:ph type="title"/>
          </p:nvPr>
        </p:nvSpPr>
        <p:spPr>
          <a:xfrm>
            <a:off x="2299873" y="365685"/>
            <a:ext cx="7592400" cy="7938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38AAE1"/>
              </a:buClr>
              <a:buSzPts val="2700"/>
              <a:buFont typeface="Arial"/>
              <a:buNone/>
            </a:pPr>
            <a:r>
              <a:rPr lang="cs-CZ" dirty="0"/>
              <a:t>DSA v kostce</a:t>
            </a:r>
            <a:endParaRPr dirty="0"/>
          </a:p>
        </p:txBody>
      </p:sp>
      <p:sp>
        <p:nvSpPr>
          <p:cNvPr id="73" name="Google Shape;73;g1998bfd7cd7_0_10"/>
          <p:cNvSpPr txBox="1">
            <a:spLocks noGrp="1"/>
          </p:cNvSpPr>
          <p:nvPr>
            <p:ph type="body" idx="1"/>
          </p:nvPr>
        </p:nvSpPr>
        <p:spPr>
          <a:xfrm>
            <a:off x="1085639" y="1441501"/>
            <a:ext cx="10020600" cy="4735200"/>
          </a:xfrm>
          <a:prstGeom prst="rect">
            <a:avLst/>
          </a:prstGeom>
          <a:noFill/>
          <a:ln>
            <a:noFill/>
          </a:ln>
        </p:spPr>
        <p:txBody>
          <a:bodyPr spcFirstLastPara="1" wrap="square" lIns="91425" tIns="45700" rIns="91425" bIns="45700" anchor="t" anchorCtr="0">
            <a:normAutofit fontScale="92500" lnSpcReduction="20000"/>
          </a:bodyPr>
          <a:lstStyle/>
          <a:p>
            <a:pPr marL="0" marR="0" lvl="0" indent="0" algn="l" rtl="0">
              <a:lnSpc>
                <a:spcPct val="100000"/>
              </a:lnSpc>
              <a:spcBef>
                <a:spcPts val="1000"/>
              </a:spcBef>
              <a:spcAft>
                <a:spcPts val="0"/>
              </a:spcAft>
              <a:buNone/>
            </a:pPr>
            <a:endParaRPr b="1" dirty="0"/>
          </a:p>
          <a:p>
            <a:pPr marL="228591" marR="0" lvl="0" indent="-234941" algn="l" rtl="0">
              <a:lnSpc>
                <a:spcPct val="100000"/>
              </a:lnSpc>
              <a:spcBef>
                <a:spcPts val="1000"/>
              </a:spcBef>
              <a:spcAft>
                <a:spcPts val="0"/>
              </a:spcAft>
              <a:buSzPts val="2500"/>
              <a:buChar char="•"/>
            </a:pPr>
            <a:r>
              <a:rPr lang="cs-CZ" sz="2500" dirty="0"/>
              <a:t>V principu </a:t>
            </a:r>
            <a:r>
              <a:rPr lang="cs-CZ" sz="2500" b="1" dirty="0">
                <a:solidFill>
                  <a:schemeClr val="dk2"/>
                </a:solidFill>
              </a:rPr>
              <a:t>zachovává dosavadní princip „</a:t>
            </a:r>
            <a:r>
              <a:rPr lang="cs-CZ" sz="2500" b="1" dirty="0" err="1">
                <a:solidFill>
                  <a:schemeClr val="dk2"/>
                </a:solidFill>
              </a:rPr>
              <a:t>Safe</a:t>
            </a:r>
            <a:r>
              <a:rPr lang="cs-CZ" sz="2500" b="1" dirty="0">
                <a:solidFill>
                  <a:schemeClr val="dk2"/>
                </a:solidFill>
              </a:rPr>
              <a:t> </a:t>
            </a:r>
            <a:r>
              <a:rPr lang="cs-CZ" sz="2500" b="1" dirty="0" err="1">
                <a:solidFill>
                  <a:schemeClr val="dk2"/>
                </a:solidFill>
              </a:rPr>
              <a:t>harbour</a:t>
            </a:r>
            <a:r>
              <a:rPr lang="cs-CZ" sz="2500" b="1" dirty="0">
                <a:solidFill>
                  <a:schemeClr val="dk2"/>
                </a:solidFill>
              </a:rPr>
              <a:t>“</a:t>
            </a:r>
          </a:p>
          <a:p>
            <a:pPr marL="228591" indent="-234941">
              <a:lnSpc>
                <a:spcPct val="100000"/>
              </a:lnSpc>
              <a:buSzPts val="2500"/>
            </a:pPr>
            <a:r>
              <a:rPr lang="cs-CZ" sz="2500" b="1" dirty="0" err="1">
                <a:solidFill>
                  <a:schemeClr val="dk2"/>
                </a:solidFill>
              </a:rPr>
              <a:t>Safe</a:t>
            </a:r>
            <a:r>
              <a:rPr lang="cs-CZ" sz="2500" b="1" dirty="0">
                <a:solidFill>
                  <a:schemeClr val="dk2"/>
                </a:solidFill>
              </a:rPr>
              <a:t> </a:t>
            </a:r>
            <a:r>
              <a:rPr lang="cs-CZ" sz="2500" b="1" dirty="0" err="1">
                <a:solidFill>
                  <a:schemeClr val="dk2"/>
                </a:solidFill>
              </a:rPr>
              <a:t>harbour</a:t>
            </a:r>
            <a:r>
              <a:rPr lang="cs-CZ" sz="2500" b="1" dirty="0">
                <a:solidFill>
                  <a:schemeClr val="dk2"/>
                </a:solidFill>
              </a:rPr>
              <a:t> </a:t>
            </a:r>
            <a:r>
              <a:rPr lang="cs-CZ" sz="2500" dirty="0"/>
              <a:t>= nejsme odpovědní za to, co na naše stránky dají uživatelé, dokud nás někdo na závadnost neupozorní</a:t>
            </a:r>
          </a:p>
          <a:p>
            <a:pPr marL="0" indent="0">
              <a:lnSpc>
                <a:spcPct val="100000"/>
              </a:lnSpc>
              <a:buSzPts val="2500"/>
              <a:buNone/>
            </a:pPr>
            <a:endParaRPr lang="cs-CZ" sz="2500" dirty="0"/>
          </a:p>
          <a:p>
            <a:pPr marL="0" indent="0">
              <a:lnSpc>
                <a:spcPct val="100000"/>
              </a:lnSpc>
              <a:buSzPts val="2500"/>
              <a:buNone/>
            </a:pPr>
            <a:r>
              <a:rPr lang="cs-CZ" sz="2500" b="1" dirty="0"/>
              <a:t>ALE</a:t>
            </a:r>
            <a:endParaRPr sz="2500" b="1" dirty="0"/>
          </a:p>
          <a:p>
            <a:pPr marL="228591" marR="0" lvl="0" indent="0" algn="l" rtl="0">
              <a:lnSpc>
                <a:spcPct val="100000"/>
              </a:lnSpc>
              <a:spcBef>
                <a:spcPts val="1000"/>
              </a:spcBef>
              <a:spcAft>
                <a:spcPts val="0"/>
              </a:spcAft>
              <a:buNone/>
            </a:pPr>
            <a:endParaRPr sz="2500" dirty="0"/>
          </a:p>
          <a:p>
            <a:pPr marL="228591" marR="0" lvl="0" indent="-234941" algn="l" rtl="0">
              <a:lnSpc>
                <a:spcPct val="100000"/>
              </a:lnSpc>
              <a:spcBef>
                <a:spcPts val="1000"/>
              </a:spcBef>
              <a:spcAft>
                <a:spcPts val="0"/>
              </a:spcAft>
              <a:buSzPts val="2500"/>
              <a:buChar char="•"/>
            </a:pPr>
            <a:r>
              <a:rPr lang="cs-CZ" sz="2500" dirty="0"/>
              <a:t>zároveň zavádí omezující prvky v rámci tzv. </a:t>
            </a:r>
            <a:r>
              <a:rPr lang="cs-CZ" sz="2500" b="1" dirty="0">
                <a:solidFill>
                  <a:schemeClr val="dk2"/>
                </a:solidFill>
              </a:rPr>
              <a:t>povinnosti náležité péče </a:t>
            </a:r>
            <a:br>
              <a:rPr lang="cs-CZ" sz="2500" b="1" dirty="0">
                <a:solidFill>
                  <a:schemeClr val="dk2"/>
                </a:solidFill>
              </a:rPr>
            </a:br>
            <a:r>
              <a:rPr lang="cs-CZ" sz="2500" dirty="0"/>
              <a:t>vč.</a:t>
            </a:r>
            <a:r>
              <a:rPr lang="cs-CZ" sz="2500" b="1" dirty="0">
                <a:solidFill>
                  <a:schemeClr val="dk2"/>
                </a:solidFill>
              </a:rPr>
              <a:t> dohledu státu</a:t>
            </a:r>
            <a:endParaRPr sz="2500" dirty="0"/>
          </a:p>
          <a:p>
            <a:pPr marL="228591" marR="0" lvl="0" indent="-234941" algn="l" rtl="0">
              <a:lnSpc>
                <a:spcPct val="100000"/>
              </a:lnSpc>
              <a:spcBef>
                <a:spcPts val="1000"/>
              </a:spcBef>
              <a:spcAft>
                <a:spcPts val="0"/>
              </a:spcAft>
              <a:buSzPts val="2500"/>
              <a:buChar char="•"/>
            </a:pPr>
            <a:r>
              <a:rPr lang="cs-CZ" sz="2500" dirty="0"/>
              <a:t>významně omezuje naše práva rozhodovat ohledně obsahu </a:t>
            </a:r>
            <a:br>
              <a:rPr lang="cs-CZ" sz="2500" dirty="0"/>
            </a:br>
            <a:r>
              <a:rPr lang="cs-CZ" sz="2500" dirty="0"/>
              <a:t>ve službě - do značné míry </a:t>
            </a:r>
            <a:r>
              <a:rPr lang="cs-CZ" sz="2500" b="1" dirty="0">
                <a:solidFill>
                  <a:schemeClr val="dk2"/>
                </a:solidFill>
              </a:rPr>
              <a:t>přestáváme rozhodovat o tom, </a:t>
            </a:r>
            <a:br>
              <a:rPr lang="cs-CZ" sz="2500" b="1" dirty="0">
                <a:solidFill>
                  <a:schemeClr val="dk2"/>
                </a:solidFill>
              </a:rPr>
            </a:br>
            <a:r>
              <a:rPr lang="cs-CZ" sz="2500" b="1" dirty="0">
                <a:solidFill>
                  <a:schemeClr val="dk2"/>
                </a:solidFill>
              </a:rPr>
              <a:t>zda obsah bude zveřejněn či nikoliv</a:t>
            </a:r>
            <a:endParaRPr sz="2500" b="1" dirty="0">
              <a:solidFill>
                <a:schemeClr val="dk2"/>
              </a:solidFill>
            </a:endParaRPr>
          </a:p>
        </p:txBody>
      </p:sp>
      <p:graphicFrame>
        <p:nvGraphicFramePr>
          <p:cNvPr id="4" name="Object 1">
            <a:extLst>
              <a:ext uri="{FF2B5EF4-FFF2-40B4-BE49-F238E27FC236}">
                <a16:creationId xmlns:a16="http://schemas.microsoft.com/office/drawing/2014/main" id="{8BE6019D-8261-4B89-85B5-71AD0E567747}"/>
              </a:ext>
            </a:extLst>
          </p:cNvPr>
          <p:cNvGraphicFramePr>
            <a:graphicFrameLocks noChangeAspect="1"/>
          </p:cNvGraphicFramePr>
          <p:nvPr>
            <p:extLst>
              <p:ext uri="{D42A27DB-BD31-4B8C-83A1-F6EECF244321}">
                <p14:modId xmlns:p14="http://schemas.microsoft.com/office/powerpoint/2010/main" val="1723118700"/>
              </p:ext>
            </p:extLst>
          </p:nvPr>
        </p:nvGraphicFramePr>
        <p:xfrm>
          <a:off x="9858894" y="275867"/>
          <a:ext cx="1965613" cy="192120"/>
        </p:xfrm>
        <a:graphic>
          <a:graphicData uri="http://schemas.openxmlformats.org/presentationml/2006/ole">
            <mc:AlternateContent xmlns:mc="http://schemas.openxmlformats.org/markup-compatibility/2006">
              <mc:Choice xmlns:v="urn:schemas-microsoft-com:vml" Requires="v">
                <p:oleObj r:id="rId3" imgW="9011908" imgH="847843" progId="">
                  <p:embed/>
                </p:oleObj>
              </mc:Choice>
              <mc:Fallback>
                <p:oleObj r:id="rId3" imgW="9011908" imgH="847843" progId="">
                  <p:embed/>
                  <p:pic>
                    <p:nvPicPr>
                      <p:cNvPr id="4" name="Object 1">
                        <a:extLst>
                          <a:ext uri="{FF2B5EF4-FFF2-40B4-BE49-F238E27FC236}">
                            <a16:creationId xmlns:a16="http://schemas.microsoft.com/office/drawing/2014/main" id="{60EAE759-D821-456D-8C63-CF8C49ACA1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58894" y="275867"/>
                        <a:ext cx="1965613" cy="192120"/>
                      </a:xfrm>
                      <a:prstGeom prst="rect">
                        <a:avLst/>
                      </a:prstGeom>
                      <a:noFill/>
                      <a:ln>
                        <a:noFill/>
                      </a:ln>
                    </p:spPr>
                  </p:pic>
                </p:oleObj>
              </mc:Fallback>
            </mc:AlternateContent>
          </a:graphicData>
        </a:graphic>
      </p:graphicFrame>
      <p:pic>
        <p:nvPicPr>
          <p:cNvPr id="2" name="Obrázek 1">
            <a:extLst>
              <a:ext uri="{FF2B5EF4-FFF2-40B4-BE49-F238E27FC236}">
                <a16:creationId xmlns:a16="http://schemas.microsoft.com/office/drawing/2014/main" id="{575158EB-D1CC-CAFA-D993-5C6E752F6F97}"/>
              </a:ext>
            </a:extLst>
          </p:cNvPr>
          <p:cNvPicPr>
            <a:picLocks noChangeAspect="1"/>
          </p:cNvPicPr>
          <p:nvPr/>
        </p:nvPicPr>
        <p:blipFill>
          <a:blip r:embed="rId5"/>
          <a:stretch>
            <a:fillRect/>
          </a:stretch>
        </p:blipFill>
        <p:spPr>
          <a:xfrm>
            <a:off x="146148" y="66563"/>
            <a:ext cx="2557635" cy="61072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Shape 77"/>
        <p:cNvGrpSpPr/>
        <p:nvPr/>
      </p:nvGrpSpPr>
      <p:grpSpPr>
        <a:xfrm>
          <a:off x="0" y="0"/>
          <a:ext cx="0" cy="0"/>
          <a:chOff x="0" y="0"/>
          <a:chExt cx="0" cy="0"/>
        </a:xfrm>
      </p:grpSpPr>
      <p:sp>
        <p:nvSpPr>
          <p:cNvPr id="78" name="Google Shape;78;g19907cdc2c8_0_2"/>
          <p:cNvSpPr txBox="1">
            <a:spLocks noGrp="1"/>
          </p:cNvSpPr>
          <p:nvPr>
            <p:ph type="title"/>
          </p:nvPr>
        </p:nvSpPr>
        <p:spPr>
          <a:xfrm>
            <a:off x="2299873" y="365685"/>
            <a:ext cx="7592400" cy="7938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38AAE1"/>
              </a:buClr>
              <a:buSzPts val="2700"/>
              <a:buFont typeface="Arial"/>
              <a:buNone/>
            </a:pPr>
            <a:r>
              <a:rPr lang="cs-CZ"/>
              <a:t>DSA v kostce - čl. 1 odst. 2</a:t>
            </a:r>
            <a:endParaRPr/>
          </a:p>
        </p:txBody>
      </p:sp>
      <p:sp>
        <p:nvSpPr>
          <p:cNvPr id="79" name="Google Shape;79;g19907cdc2c8_0_2"/>
          <p:cNvSpPr txBox="1">
            <a:spLocks noGrp="1"/>
          </p:cNvSpPr>
          <p:nvPr>
            <p:ph type="body" idx="1"/>
          </p:nvPr>
        </p:nvSpPr>
        <p:spPr>
          <a:xfrm>
            <a:off x="1085639" y="1441501"/>
            <a:ext cx="10020600" cy="5050814"/>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100000"/>
              </a:lnSpc>
              <a:spcBef>
                <a:spcPts val="1000"/>
              </a:spcBef>
              <a:spcAft>
                <a:spcPts val="0"/>
              </a:spcAft>
              <a:buNone/>
            </a:pPr>
            <a:r>
              <a:rPr lang="cs-CZ" dirty="0">
                <a:solidFill>
                  <a:schemeClr val="dk1"/>
                </a:solidFill>
              </a:rPr>
              <a:t>Toto nařízení stanovuje </a:t>
            </a:r>
            <a:br>
              <a:rPr lang="cs-CZ" dirty="0">
                <a:solidFill>
                  <a:schemeClr val="dk1"/>
                </a:solidFill>
              </a:rPr>
            </a:br>
            <a:r>
              <a:rPr lang="cs-CZ" b="1" dirty="0">
                <a:solidFill>
                  <a:schemeClr val="dk2"/>
                </a:solidFill>
              </a:rPr>
              <a:t>harmonizovaná pravidla poskytování zprostředkovatelských služeb</a:t>
            </a:r>
            <a:r>
              <a:rPr lang="cs-CZ" dirty="0">
                <a:solidFill>
                  <a:schemeClr val="dk1"/>
                </a:solidFill>
              </a:rPr>
              <a:t> </a:t>
            </a:r>
            <a:br>
              <a:rPr lang="cs-CZ" dirty="0">
                <a:solidFill>
                  <a:schemeClr val="dk1"/>
                </a:solidFill>
              </a:rPr>
            </a:br>
            <a:r>
              <a:rPr lang="cs-CZ" dirty="0">
                <a:solidFill>
                  <a:schemeClr val="dk1"/>
                </a:solidFill>
              </a:rPr>
              <a:t>na vnitřním trhu. Zejména pak stanoví:</a:t>
            </a:r>
            <a:endParaRPr dirty="0">
              <a:solidFill>
                <a:schemeClr val="dk1"/>
              </a:solidFill>
            </a:endParaRPr>
          </a:p>
          <a:p>
            <a:pPr marL="0" lvl="0" indent="0" algn="l" rtl="0">
              <a:lnSpc>
                <a:spcPct val="100000"/>
              </a:lnSpc>
              <a:spcBef>
                <a:spcPts val="1000"/>
              </a:spcBef>
              <a:spcAft>
                <a:spcPts val="0"/>
              </a:spcAft>
              <a:buNone/>
            </a:pPr>
            <a:endParaRPr dirty="0">
              <a:solidFill>
                <a:schemeClr val="dk1"/>
              </a:solidFill>
            </a:endParaRPr>
          </a:p>
          <a:p>
            <a:pPr marL="544830" lvl="0" indent="-457200" algn="l" rtl="0">
              <a:lnSpc>
                <a:spcPct val="100000"/>
              </a:lnSpc>
              <a:spcBef>
                <a:spcPts val="1000"/>
              </a:spcBef>
              <a:spcAft>
                <a:spcPts val="0"/>
              </a:spcAft>
              <a:buClr>
                <a:schemeClr val="dk1"/>
              </a:buClr>
              <a:buSzPct val="100000"/>
              <a:buFont typeface="+mj-lt"/>
              <a:buAutoNum type="alphaLcParenR"/>
            </a:pPr>
            <a:r>
              <a:rPr lang="cs-CZ" dirty="0">
                <a:solidFill>
                  <a:schemeClr val="dk1"/>
                </a:solidFill>
              </a:rPr>
              <a:t>rámec pro </a:t>
            </a:r>
            <a:r>
              <a:rPr lang="cs-CZ" b="1" dirty="0">
                <a:solidFill>
                  <a:schemeClr val="dk2"/>
                </a:solidFill>
              </a:rPr>
              <a:t>podmíněné zproštění odpovědnosti poskytovatelů</a:t>
            </a:r>
            <a:r>
              <a:rPr lang="cs-CZ" dirty="0">
                <a:solidFill>
                  <a:schemeClr val="dk1"/>
                </a:solidFill>
              </a:rPr>
              <a:t> zprostředkovatelských služeb</a:t>
            </a:r>
            <a:endParaRPr dirty="0">
              <a:solidFill>
                <a:schemeClr val="dk1"/>
              </a:solidFill>
            </a:endParaRPr>
          </a:p>
          <a:p>
            <a:pPr marL="914400" lvl="0" indent="-457200" algn="l" rtl="0">
              <a:lnSpc>
                <a:spcPct val="100000"/>
              </a:lnSpc>
              <a:spcBef>
                <a:spcPts val="1000"/>
              </a:spcBef>
              <a:spcAft>
                <a:spcPts val="0"/>
              </a:spcAft>
              <a:buFont typeface="+mj-lt"/>
              <a:buAutoNum type="alphaLcParenR"/>
            </a:pPr>
            <a:endParaRPr dirty="0">
              <a:solidFill>
                <a:schemeClr val="dk1"/>
              </a:solidFill>
            </a:endParaRPr>
          </a:p>
          <a:p>
            <a:pPr marL="544830" lvl="0" indent="-457200" algn="l" rtl="0">
              <a:lnSpc>
                <a:spcPct val="100000"/>
              </a:lnSpc>
              <a:spcBef>
                <a:spcPts val="1000"/>
              </a:spcBef>
              <a:spcAft>
                <a:spcPts val="0"/>
              </a:spcAft>
              <a:buClr>
                <a:schemeClr val="dk1"/>
              </a:buClr>
              <a:buSzPct val="100000"/>
              <a:buFont typeface="+mj-lt"/>
              <a:buAutoNum type="alphaLcParenR"/>
            </a:pPr>
            <a:r>
              <a:rPr lang="cs-CZ" dirty="0">
                <a:solidFill>
                  <a:schemeClr val="dk1"/>
                </a:solidFill>
              </a:rPr>
              <a:t>pravidla týkající se </a:t>
            </a:r>
            <a:r>
              <a:rPr lang="cs-CZ" b="1" dirty="0">
                <a:solidFill>
                  <a:schemeClr val="dk2"/>
                </a:solidFill>
              </a:rPr>
              <a:t>zvláštních povinností náležité péče</a:t>
            </a:r>
            <a:r>
              <a:rPr lang="cs-CZ" dirty="0">
                <a:solidFill>
                  <a:schemeClr val="dk1"/>
                </a:solidFill>
              </a:rPr>
              <a:t> </a:t>
            </a:r>
            <a:br>
              <a:rPr lang="cs-CZ" dirty="0">
                <a:solidFill>
                  <a:schemeClr val="dk1"/>
                </a:solidFill>
              </a:rPr>
            </a:br>
            <a:r>
              <a:rPr lang="cs-CZ" dirty="0">
                <a:solidFill>
                  <a:schemeClr val="dk1"/>
                </a:solidFill>
              </a:rPr>
              <a:t>přizpůsobená některým specifickým kategoriím poskytovatelů zprostředkovatelských služeb</a:t>
            </a:r>
            <a:endParaRPr dirty="0">
              <a:solidFill>
                <a:schemeClr val="dk1"/>
              </a:solidFill>
            </a:endParaRPr>
          </a:p>
          <a:p>
            <a:pPr marL="914400" lvl="0" indent="-457200" algn="l" rtl="0">
              <a:lnSpc>
                <a:spcPct val="100000"/>
              </a:lnSpc>
              <a:spcBef>
                <a:spcPts val="1000"/>
              </a:spcBef>
              <a:spcAft>
                <a:spcPts val="0"/>
              </a:spcAft>
              <a:buFont typeface="+mj-lt"/>
              <a:buAutoNum type="alphaLcParenR"/>
            </a:pPr>
            <a:endParaRPr dirty="0">
              <a:solidFill>
                <a:schemeClr val="dk1"/>
              </a:solidFill>
            </a:endParaRPr>
          </a:p>
          <a:p>
            <a:pPr marL="544830" lvl="0" indent="-457200" algn="l" rtl="0">
              <a:lnSpc>
                <a:spcPct val="100000"/>
              </a:lnSpc>
              <a:spcBef>
                <a:spcPts val="1000"/>
              </a:spcBef>
              <a:spcAft>
                <a:spcPts val="0"/>
              </a:spcAft>
              <a:buClr>
                <a:schemeClr val="dk1"/>
              </a:buClr>
              <a:buSzPct val="100000"/>
              <a:buFont typeface="+mj-lt"/>
              <a:buAutoNum type="alphaLcParenR"/>
            </a:pPr>
            <a:r>
              <a:rPr lang="cs-CZ" dirty="0">
                <a:solidFill>
                  <a:schemeClr val="dk1"/>
                </a:solidFill>
              </a:rPr>
              <a:t>pravidla pro </a:t>
            </a:r>
            <a:r>
              <a:rPr lang="cs-CZ" b="1" dirty="0">
                <a:solidFill>
                  <a:schemeClr val="dk2"/>
                </a:solidFill>
              </a:rPr>
              <a:t>provádění a vymáhání tohoto nařízení</a:t>
            </a:r>
            <a:r>
              <a:rPr lang="cs-CZ" dirty="0">
                <a:solidFill>
                  <a:schemeClr val="dk1"/>
                </a:solidFill>
              </a:rPr>
              <a:t> </a:t>
            </a:r>
            <a:br>
              <a:rPr lang="cs-CZ" dirty="0">
                <a:solidFill>
                  <a:schemeClr val="dk1"/>
                </a:solidFill>
              </a:rPr>
            </a:br>
            <a:r>
              <a:rPr lang="cs-CZ" dirty="0">
                <a:solidFill>
                  <a:schemeClr val="dk1"/>
                </a:solidFill>
              </a:rPr>
              <a:t>týkající se mimo jiné spolupráce a koordinace mezi příslušnými orgány.</a:t>
            </a:r>
            <a:endParaRPr dirty="0">
              <a:solidFill>
                <a:schemeClr val="dk1"/>
              </a:solidFill>
            </a:endParaRPr>
          </a:p>
          <a:p>
            <a:pPr marL="228591" marR="0" lvl="0" indent="0" algn="l" rtl="0">
              <a:lnSpc>
                <a:spcPct val="100000"/>
              </a:lnSpc>
              <a:spcBef>
                <a:spcPts val="1000"/>
              </a:spcBef>
              <a:spcAft>
                <a:spcPts val="0"/>
              </a:spcAft>
              <a:buNone/>
            </a:pPr>
            <a:endParaRPr b="1" dirty="0">
              <a:solidFill>
                <a:schemeClr val="accent1"/>
              </a:solidFill>
            </a:endParaRPr>
          </a:p>
        </p:txBody>
      </p:sp>
      <p:graphicFrame>
        <p:nvGraphicFramePr>
          <p:cNvPr id="4" name="Object 1">
            <a:extLst>
              <a:ext uri="{FF2B5EF4-FFF2-40B4-BE49-F238E27FC236}">
                <a16:creationId xmlns:a16="http://schemas.microsoft.com/office/drawing/2014/main" id="{E9AB6EAC-4725-4DEB-99A0-8541813FC381}"/>
              </a:ext>
            </a:extLst>
          </p:cNvPr>
          <p:cNvGraphicFramePr>
            <a:graphicFrameLocks noChangeAspect="1"/>
          </p:cNvGraphicFramePr>
          <p:nvPr>
            <p:extLst>
              <p:ext uri="{D42A27DB-BD31-4B8C-83A1-F6EECF244321}">
                <p14:modId xmlns:p14="http://schemas.microsoft.com/office/powerpoint/2010/main" val="1723118700"/>
              </p:ext>
            </p:extLst>
          </p:nvPr>
        </p:nvGraphicFramePr>
        <p:xfrm>
          <a:off x="9858894" y="275867"/>
          <a:ext cx="1965613" cy="192120"/>
        </p:xfrm>
        <a:graphic>
          <a:graphicData uri="http://schemas.openxmlformats.org/presentationml/2006/ole">
            <mc:AlternateContent xmlns:mc="http://schemas.openxmlformats.org/markup-compatibility/2006">
              <mc:Choice xmlns:v="urn:schemas-microsoft-com:vml" Requires="v">
                <p:oleObj r:id="rId3" imgW="9011908" imgH="847843" progId="">
                  <p:embed/>
                </p:oleObj>
              </mc:Choice>
              <mc:Fallback>
                <p:oleObj r:id="rId3" imgW="9011908" imgH="847843" progId="">
                  <p:embed/>
                  <p:pic>
                    <p:nvPicPr>
                      <p:cNvPr id="4" name="Object 1">
                        <a:extLst>
                          <a:ext uri="{FF2B5EF4-FFF2-40B4-BE49-F238E27FC236}">
                            <a16:creationId xmlns:a16="http://schemas.microsoft.com/office/drawing/2014/main" id="{60EAE759-D821-456D-8C63-CF8C49ACA1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58894" y="275867"/>
                        <a:ext cx="1965613" cy="192120"/>
                      </a:xfrm>
                      <a:prstGeom prst="rect">
                        <a:avLst/>
                      </a:prstGeom>
                      <a:noFill/>
                      <a:ln>
                        <a:noFill/>
                      </a:ln>
                    </p:spPr>
                  </p:pic>
                </p:oleObj>
              </mc:Fallback>
            </mc:AlternateContent>
          </a:graphicData>
        </a:graphic>
      </p:graphicFrame>
      <p:pic>
        <p:nvPicPr>
          <p:cNvPr id="2" name="Obrázek 1">
            <a:extLst>
              <a:ext uri="{FF2B5EF4-FFF2-40B4-BE49-F238E27FC236}">
                <a16:creationId xmlns:a16="http://schemas.microsoft.com/office/drawing/2014/main" id="{AD2925AF-3733-2DA8-F749-C269F788123F}"/>
              </a:ext>
            </a:extLst>
          </p:cNvPr>
          <p:cNvPicPr>
            <a:picLocks noChangeAspect="1"/>
          </p:cNvPicPr>
          <p:nvPr/>
        </p:nvPicPr>
        <p:blipFill>
          <a:blip r:embed="rId5"/>
          <a:stretch>
            <a:fillRect/>
          </a:stretch>
        </p:blipFill>
        <p:spPr>
          <a:xfrm>
            <a:off x="146148" y="66563"/>
            <a:ext cx="2557635" cy="61072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Shape 83"/>
        <p:cNvGrpSpPr/>
        <p:nvPr/>
      </p:nvGrpSpPr>
      <p:grpSpPr>
        <a:xfrm>
          <a:off x="0" y="0"/>
          <a:ext cx="0" cy="0"/>
          <a:chOff x="0" y="0"/>
          <a:chExt cx="0" cy="0"/>
        </a:xfrm>
      </p:grpSpPr>
      <p:sp>
        <p:nvSpPr>
          <p:cNvPr id="84" name="Google Shape;84;g19907cdc2c8_0_72"/>
          <p:cNvSpPr txBox="1">
            <a:spLocks noGrp="1"/>
          </p:cNvSpPr>
          <p:nvPr>
            <p:ph type="title"/>
          </p:nvPr>
        </p:nvSpPr>
        <p:spPr>
          <a:xfrm>
            <a:off x="2299873" y="365685"/>
            <a:ext cx="7592400" cy="7938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38AAE1"/>
              </a:buClr>
              <a:buSzPts val="2700"/>
              <a:buFont typeface="Arial"/>
              <a:buNone/>
            </a:pPr>
            <a:r>
              <a:rPr lang="cs-CZ"/>
              <a:t>DSA v kostce - náležitá péče </a:t>
            </a:r>
            <a:endParaRPr/>
          </a:p>
        </p:txBody>
      </p:sp>
      <p:sp>
        <p:nvSpPr>
          <p:cNvPr id="85" name="Google Shape;85;g19907cdc2c8_0_72"/>
          <p:cNvSpPr txBox="1">
            <a:spLocks noGrp="1"/>
          </p:cNvSpPr>
          <p:nvPr>
            <p:ph type="body" idx="1"/>
          </p:nvPr>
        </p:nvSpPr>
        <p:spPr>
          <a:xfrm>
            <a:off x="1085639" y="1441501"/>
            <a:ext cx="10020600" cy="5050814"/>
          </a:xfrm>
          <a:prstGeom prst="rect">
            <a:avLst/>
          </a:prstGeom>
          <a:noFill/>
          <a:ln>
            <a:noFill/>
          </a:ln>
        </p:spPr>
        <p:txBody>
          <a:bodyPr spcFirstLastPara="1" wrap="square" lIns="91425" tIns="45700" rIns="91425" bIns="45700" anchor="t" anchorCtr="0">
            <a:normAutofit fontScale="70000" lnSpcReduction="20000"/>
          </a:bodyPr>
          <a:lstStyle/>
          <a:p>
            <a:pPr marL="0" marR="0" lvl="0" indent="0" algn="l" rtl="0">
              <a:lnSpc>
                <a:spcPct val="100000"/>
              </a:lnSpc>
              <a:spcBef>
                <a:spcPts val="1000"/>
              </a:spcBef>
              <a:spcAft>
                <a:spcPts val="0"/>
              </a:spcAft>
              <a:buNone/>
            </a:pPr>
            <a:r>
              <a:rPr lang="cs-CZ" dirty="0">
                <a:solidFill>
                  <a:schemeClr val="dk1"/>
                </a:solidFill>
              </a:rPr>
              <a:t>Základní </a:t>
            </a:r>
            <a:r>
              <a:rPr lang="cs-CZ" b="1" dirty="0">
                <a:solidFill>
                  <a:schemeClr val="dk2"/>
                </a:solidFill>
              </a:rPr>
              <a:t>prvky náležité péče</a:t>
            </a:r>
            <a:r>
              <a:rPr lang="cs-CZ" dirty="0">
                <a:solidFill>
                  <a:schemeClr val="dk1"/>
                </a:solidFill>
              </a:rPr>
              <a:t>:</a:t>
            </a:r>
            <a:endParaRPr dirty="0">
              <a:solidFill>
                <a:schemeClr val="dk1"/>
              </a:solidFill>
            </a:endParaRPr>
          </a:p>
          <a:p>
            <a:pPr marL="228591" marR="0" lvl="0" indent="-175409" algn="l" rtl="0">
              <a:lnSpc>
                <a:spcPct val="100000"/>
              </a:lnSpc>
              <a:spcBef>
                <a:spcPts val="1000"/>
              </a:spcBef>
              <a:spcAft>
                <a:spcPts val="0"/>
              </a:spcAft>
              <a:buSzPct val="100000"/>
              <a:buChar char="•"/>
            </a:pPr>
            <a:r>
              <a:rPr lang="cs-CZ" b="1" dirty="0">
                <a:solidFill>
                  <a:schemeClr val="dk2"/>
                </a:solidFill>
              </a:rPr>
              <a:t>transparentnost všeobecných podmínek</a:t>
            </a:r>
            <a:r>
              <a:rPr lang="cs-CZ" sz="2500" dirty="0"/>
              <a:t> a informační povinnosti</a:t>
            </a:r>
            <a:endParaRPr sz="2500" dirty="0"/>
          </a:p>
          <a:p>
            <a:pPr marL="228591" marR="0" lvl="0" indent="-175409" algn="l" rtl="0">
              <a:lnSpc>
                <a:spcPct val="100000"/>
              </a:lnSpc>
              <a:spcBef>
                <a:spcPts val="1000"/>
              </a:spcBef>
              <a:spcAft>
                <a:spcPts val="0"/>
              </a:spcAft>
              <a:buSzPct val="100000"/>
              <a:buChar char="•"/>
            </a:pPr>
            <a:r>
              <a:rPr lang="cs-CZ" sz="2500" dirty="0"/>
              <a:t>nutnost respektovat </a:t>
            </a:r>
            <a:r>
              <a:rPr lang="cs-CZ" b="1" dirty="0">
                <a:solidFill>
                  <a:schemeClr val="dk2"/>
                </a:solidFill>
              </a:rPr>
              <a:t>příkazy orgánů veřejné správy</a:t>
            </a:r>
            <a:r>
              <a:rPr lang="cs-CZ" sz="2500" dirty="0"/>
              <a:t> k odstranění nezákonného obsahu </a:t>
            </a:r>
            <a:br>
              <a:rPr lang="cs-CZ" sz="2500" dirty="0"/>
            </a:br>
            <a:r>
              <a:rPr lang="cs-CZ" sz="2500" dirty="0"/>
              <a:t>a poskytnutí informací</a:t>
            </a:r>
            <a:endParaRPr sz="2500" dirty="0"/>
          </a:p>
          <a:p>
            <a:pPr marL="228591" marR="0" lvl="0" indent="-175409" algn="l" rtl="0">
              <a:lnSpc>
                <a:spcPct val="100000"/>
              </a:lnSpc>
              <a:spcBef>
                <a:spcPts val="1000"/>
              </a:spcBef>
              <a:spcAft>
                <a:spcPts val="0"/>
              </a:spcAft>
              <a:buSzPct val="100000"/>
              <a:buChar char="•"/>
            </a:pPr>
            <a:r>
              <a:rPr lang="cs-CZ" sz="2500" dirty="0"/>
              <a:t>zveřejňování ročních  </a:t>
            </a:r>
            <a:r>
              <a:rPr lang="cs-CZ" b="1" dirty="0">
                <a:solidFill>
                  <a:schemeClr val="dk2"/>
                </a:solidFill>
              </a:rPr>
              <a:t>zpráv o moderaci obsahu</a:t>
            </a:r>
            <a:endParaRPr sz="2500" dirty="0"/>
          </a:p>
          <a:p>
            <a:pPr marL="228591" marR="0" lvl="0" indent="-175409" algn="l" rtl="0">
              <a:lnSpc>
                <a:spcPct val="100000"/>
              </a:lnSpc>
              <a:spcBef>
                <a:spcPts val="1000"/>
              </a:spcBef>
              <a:spcAft>
                <a:spcPts val="0"/>
              </a:spcAft>
              <a:buSzPct val="100000"/>
              <a:buChar char="•"/>
            </a:pPr>
            <a:r>
              <a:rPr lang="cs-CZ" sz="2500" dirty="0"/>
              <a:t>povinné zavedení </a:t>
            </a:r>
            <a:r>
              <a:rPr lang="cs-CZ" b="1" dirty="0" err="1">
                <a:solidFill>
                  <a:schemeClr val="dk2"/>
                </a:solidFill>
              </a:rPr>
              <a:t>notice</a:t>
            </a:r>
            <a:r>
              <a:rPr lang="cs-CZ" b="1" dirty="0">
                <a:solidFill>
                  <a:schemeClr val="dk2"/>
                </a:solidFill>
              </a:rPr>
              <a:t> &amp; </a:t>
            </a:r>
            <a:r>
              <a:rPr lang="cs-CZ" b="1" dirty="0" err="1">
                <a:solidFill>
                  <a:schemeClr val="dk2"/>
                </a:solidFill>
              </a:rPr>
              <a:t>action</a:t>
            </a:r>
            <a:endParaRPr sz="2500" dirty="0"/>
          </a:p>
          <a:p>
            <a:pPr marL="228591" marR="0" lvl="0" indent="-175409" algn="l" rtl="0">
              <a:lnSpc>
                <a:spcPct val="100000"/>
              </a:lnSpc>
              <a:spcBef>
                <a:spcPts val="1000"/>
              </a:spcBef>
              <a:spcAft>
                <a:spcPts val="0"/>
              </a:spcAft>
              <a:buSzPct val="100000"/>
              <a:buChar char="•"/>
            </a:pPr>
            <a:r>
              <a:rPr lang="cs-CZ" sz="2600" dirty="0"/>
              <a:t>odůvodňování</a:t>
            </a:r>
            <a:r>
              <a:rPr lang="cs-CZ" b="1" dirty="0">
                <a:solidFill>
                  <a:schemeClr val="dk2"/>
                </a:solidFill>
              </a:rPr>
              <a:t> rozhodnutí</a:t>
            </a:r>
            <a:r>
              <a:rPr lang="cs-CZ" sz="2500" dirty="0"/>
              <a:t> a </a:t>
            </a:r>
            <a:r>
              <a:rPr lang="cs-CZ" b="1" dirty="0">
                <a:solidFill>
                  <a:schemeClr val="dk2"/>
                </a:solidFill>
              </a:rPr>
              <a:t>informování uživatelů</a:t>
            </a:r>
            <a:r>
              <a:rPr lang="cs-CZ" sz="2500" dirty="0"/>
              <a:t> a stěžovatelů</a:t>
            </a:r>
            <a:endParaRPr sz="2500" dirty="0"/>
          </a:p>
          <a:p>
            <a:pPr marL="228591" marR="0" lvl="0" indent="-175409" algn="l" rtl="0">
              <a:lnSpc>
                <a:spcPct val="100000"/>
              </a:lnSpc>
              <a:spcBef>
                <a:spcPts val="1000"/>
              </a:spcBef>
              <a:spcAft>
                <a:spcPts val="0"/>
              </a:spcAft>
              <a:buSzPct val="100000"/>
              <a:buChar char="•"/>
            </a:pPr>
            <a:r>
              <a:rPr lang="cs-CZ" sz="2500" dirty="0"/>
              <a:t>oznamování podezření na trestnou činnost v rámci celé EU</a:t>
            </a:r>
            <a:endParaRPr sz="2500" dirty="0"/>
          </a:p>
          <a:p>
            <a:pPr marL="228591" marR="0" lvl="0" indent="-175409" algn="l" rtl="0">
              <a:lnSpc>
                <a:spcPct val="100000"/>
              </a:lnSpc>
              <a:spcBef>
                <a:spcPts val="1000"/>
              </a:spcBef>
              <a:spcAft>
                <a:spcPts val="0"/>
              </a:spcAft>
              <a:buSzPct val="100000"/>
              <a:buChar char="•"/>
            </a:pPr>
            <a:r>
              <a:rPr lang="cs-CZ" sz="2500" dirty="0"/>
              <a:t>povinnost </a:t>
            </a:r>
            <a:r>
              <a:rPr lang="cs-CZ" b="1" dirty="0">
                <a:solidFill>
                  <a:schemeClr val="dk2"/>
                </a:solidFill>
              </a:rPr>
              <a:t>vracení obsahu, pokud nebyl prohlášen za nezákonný </a:t>
            </a:r>
            <a:r>
              <a:rPr lang="cs-CZ" sz="2500" dirty="0"/>
              <a:t>/ v rozporu s podmínkami</a:t>
            </a:r>
            <a:endParaRPr sz="2500" dirty="0"/>
          </a:p>
          <a:p>
            <a:pPr marL="228591" marR="0" lvl="0" indent="-175409" algn="l" rtl="0">
              <a:lnSpc>
                <a:spcPct val="100000"/>
              </a:lnSpc>
              <a:spcBef>
                <a:spcPts val="1000"/>
              </a:spcBef>
              <a:spcAft>
                <a:spcPts val="0"/>
              </a:spcAft>
              <a:buSzPct val="100000"/>
              <a:buChar char="•"/>
            </a:pPr>
            <a:r>
              <a:rPr lang="cs-CZ" sz="2500" dirty="0"/>
              <a:t>možnost napadnout naše rozhodnutí týkající se moderování obsahu </a:t>
            </a:r>
            <a:br>
              <a:rPr lang="cs-CZ" sz="2500" dirty="0"/>
            </a:br>
            <a:r>
              <a:rPr lang="cs-CZ" b="1" dirty="0">
                <a:solidFill>
                  <a:schemeClr val="dk2"/>
                </a:solidFill>
              </a:rPr>
              <a:t>(mimosoudní řešení sporů + soud + koordinátor + interní odvolání </a:t>
            </a:r>
            <a:br>
              <a:rPr lang="cs-CZ" b="1" dirty="0">
                <a:solidFill>
                  <a:schemeClr val="dk2"/>
                </a:solidFill>
              </a:rPr>
            </a:br>
            <a:r>
              <a:rPr lang="cs-CZ" b="1" dirty="0">
                <a:solidFill>
                  <a:schemeClr val="dk2"/>
                </a:solidFill>
              </a:rPr>
              <a:t>[interní systém pro vyřizování stížností] u platforem)</a:t>
            </a:r>
            <a:endParaRPr b="1" dirty="0">
              <a:solidFill>
                <a:schemeClr val="dk2"/>
              </a:solidFill>
            </a:endParaRPr>
          </a:p>
          <a:p>
            <a:pPr marL="228591" marR="0" lvl="0" indent="-175409" algn="l" rtl="0">
              <a:lnSpc>
                <a:spcPct val="100000"/>
              </a:lnSpc>
              <a:spcBef>
                <a:spcPts val="1000"/>
              </a:spcBef>
              <a:spcAft>
                <a:spcPts val="0"/>
              </a:spcAft>
              <a:buSzPct val="100000"/>
              <a:buChar char="•"/>
            </a:pPr>
            <a:r>
              <a:rPr lang="cs-CZ" sz="2500" dirty="0"/>
              <a:t>zvýhodňování </a:t>
            </a:r>
            <a:r>
              <a:rPr lang="cs-CZ" b="1" dirty="0">
                <a:solidFill>
                  <a:schemeClr val="dk2"/>
                </a:solidFill>
              </a:rPr>
              <a:t>důvěryhodných oznamovatelů</a:t>
            </a:r>
            <a:endParaRPr sz="2500" dirty="0"/>
          </a:p>
          <a:p>
            <a:pPr marL="228591" marR="0" lvl="0" indent="-175409" algn="l" rtl="0">
              <a:lnSpc>
                <a:spcPct val="100000"/>
              </a:lnSpc>
              <a:spcBef>
                <a:spcPts val="1000"/>
              </a:spcBef>
              <a:spcAft>
                <a:spcPts val="0"/>
              </a:spcAft>
              <a:buSzPct val="100000"/>
              <a:buChar char="•"/>
            </a:pPr>
            <a:r>
              <a:rPr lang="cs-CZ" sz="2500" dirty="0"/>
              <a:t>povinnosti transparentnosti v</a:t>
            </a:r>
            <a:r>
              <a:rPr lang="cs-CZ" b="1" dirty="0">
                <a:solidFill>
                  <a:schemeClr val="dk2"/>
                </a:solidFill>
              </a:rPr>
              <a:t> oblasti reklamy a algoritmických procesů</a:t>
            </a:r>
          </a:p>
          <a:p>
            <a:pPr marL="228591" marR="0" lvl="0" indent="-175409" algn="l" rtl="0">
              <a:lnSpc>
                <a:spcPct val="100000"/>
              </a:lnSpc>
              <a:spcBef>
                <a:spcPts val="1000"/>
              </a:spcBef>
              <a:spcAft>
                <a:spcPts val="0"/>
              </a:spcAft>
              <a:buSzPct val="100000"/>
              <a:buChar char="•"/>
            </a:pPr>
            <a:r>
              <a:rPr lang="cs-CZ" sz="2600" dirty="0"/>
              <a:t>zvláštní povinnosti </a:t>
            </a:r>
            <a:r>
              <a:rPr lang="cs-CZ" sz="2500" b="1" dirty="0">
                <a:solidFill>
                  <a:schemeClr val="dk2"/>
                </a:solidFill>
              </a:rPr>
              <a:t>pro online tržiště</a:t>
            </a:r>
            <a:endParaRPr sz="2500" dirty="0"/>
          </a:p>
        </p:txBody>
      </p:sp>
      <p:graphicFrame>
        <p:nvGraphicFramePr>
          <p:cNvPr id="4" name="Object 1">
            <a:extLst>
              <a:ext uri="{FF2B5EF4-FFF2-40B4-BE49-F238E27FC236}">
                <a16:creationId xmlns:a16="http://schemas.microsoft.com/office/drawing/2014/main" id="{3085BF7A-8174-4C85-BA87-F10F9206084A}"/>
              </a:ext>
            </a:extLst>
          </p:cNvPr>
          <p:cNvGraphicFramePr>
            <a:graphicFrameLocks noChangeAspect="1"/>
          </p:cNvGraphicFramePr>
          <p:nvPr>
            <p:extLst>
              <p:ext uri="{D42A27DB-BD31-4B8C-83A1-F6EECF244321}">
                <p14:modId xmlns:p14="http://schemas.microsoft.com/office/powerpoint/2010/main" val="1723118700"/>
              </p:ext>
            </p:extLst>
          </p:nvPr>
        </p:nvGraphicFramePr>
        <p:xfrm>
          <a:off x="9858894" y="275867"/>
          <a:ext cx="1965613" cy="192120"/>
        </p:xfrm>
        <a:graphic>
          <a:graphicData uri="http://schemas.openxmlformats.org/presentationml/2006/ole">
            <mc:AlternateContent xmlns:mc="http://schemas.openxmlformats.org/markup-compatibility/2006">
              <mc:Choice xmlns:v="urn:schemas-microsoft-com:vml" Requires="v">
                <p:oleObj r:id="rId3" imgW="9011908" imgH="847843" progId="">
                  <p:embed/>
                </p:oleObj>
              </mc:Choice>
              <mc:Fallback>
                <p:oleObj r:id="rId3" imgW="9011908" imgH="847843" progId="">
                  <p:embed/>
                  <p:pic>
                    <p:nvPicPr>
                      <p:cNvPr id="4" name="Object 1">
                        <a:extLst>
                          <a:ext uri="{FF2B5EF4-FFF2-40B4-BE49-F238E27FC236}">
                            <a16:creationId xmlns:a16="http://schemas.microsoft.com/office/drawing/2014/main" id="{60EAE759-D821-456D-8C63-CF8C49ACA1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58894" y="275867"/>
                        <a:ext cx="1965613" cy="192120"/>
                      </a:xfrm>
                      <a:prstGeom prst="rect">
                        <a:avLst/>
                      </a:prstGeom>
                      <a:noFill/>
                      <a:ln>
                        <a:noFill/>
                      </a:ln>
                    </p:spPr>
                  </p:pic>
                </p:oleObj>
              </mc:Fallback>
            </mc:AlternateContent>
          </a:graphicData>
        </a:graphic>
      </p:graphicFrame>
      <p:pic>
        <p:nvPicPr>
          <p:cNvPr id="2" name="Obrázek 1">
            <a:extLst>
              <a:ext uri="{FF2B5EF4-FFF2-40B4-BE49-F238E27FC236}">
                <a16:creationId xmlns:a16="http://schemas.microsoft.com/office/drawing/2014/main" id="{3084BE65-194F-C57C-48D4-4D5AC503D1D1}"/>
              </a:ext>
            </a:extLst>
          </p:cNvPr>
          <p:cNvPicPr>
            <a:picLocks noChangeAspect="1"/>
          </p:cNvPicPr>
          <p:nvPr/>
        </p:nvPicPr>
        <p:blipFill>
          <a:blip r:embed="rId5"/>
          <a:stretch>
            <a:fillRect/>
          </a:stretch>
        </p:blipFill>
        <p:spPr>
          <a:xfrm>
            <a:off x="146148" y="66563"/>
            <a:ext cx="2557635" cy="61072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Shape 89"/>
        <p:cNvGrpSpPr/>
        <p:nvPr/>
      </p:nvGrpSpPr>
      <p:grpSpPr>
        <a:xfrm>
          <a:off x="0" y="0"/>
          <a:ext cx="0" cy="0"/>
          <a:chOff x="0" y="0"/>
          <a:chExt cx="0" cy="0"/>
        </a:xfrm>
      </p:grpSpPr>
      <p:sp>
        <p:nvSpPr>
          <p:cNvPr id="90" name="Google Shape;90;g19907cdc2c8_0_7"/>
          <p:cNvSpPr txBox="1">
            <a:spLocks noGrp="1"/>
          </p:cNvSpPr>
          <p:nvPr>
            <p:ph type="title"/>
          </p:nvPr>
        </p:nvSpPr>
        <p:spPr>
          <a:xfrm>
            <a:off x="2299873" y="365685"/>
            <a:ext cx="7592400" cy="7938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38AAE1"/>
              </a:buClr>
              <a:buSzPts val="2700"/>
              <a:buFont typeface="Arial"/>
              <a:buNone/>
            </a:pPr>
            <a:r>
              <a:rPr lang="cs-CZ"/>
              <a:t>DSA v kostce - druhy služeb</a:t>
            </a:r>
            <a:endParaRPr/>
          </a:p>
        </p:txBody>
      </p:sp>
      <p:sp>
        <p:nvSpPr>
          <p:cNvPr id="91" name="Google Shape;91;g19907cdc2c8_0_7"/>
          <p:cNvSpPr txBox="1">
            <a:spLocks noGrp="1"/>
          </p:cNvSpPr>
          <p:nvPr>
            <p:ph type="body" idx="1"/>
          </p:nvPr>
        </p:nvSpPr>
        <p:spPr>
          <a:xfrm>
            <a:off x="1085639" y="1441501"/>
            <a:ext cx="10020600" cy="4735200"/>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1000"/>
              </a:spcBef>
              <a:spcAft>
                <a:spcPts val="0"/>
              </a:spcAft>
              <a:buNone/>
            </a:pPr>
            <a:r>
              <a:rPr lang="cs-CZ" dirty="0">
                <a:solidFill>
                  <a:schemeClr val="dk1"/>
                </a:solidFill>
              </a:rPr>
              <a:t>DSA </a:t>
            </a:r>
            <a:r>
              <a:rPr lang="cs-CZ" b="1" dirty="0">
                <a:solidFill>
                  <a:schemeClr val="dk2"/>
                </a:solidFill>
              </a:rPr>
              <a:t>zachovává dosavadní rozlišení </a:t>
            </a:r>
            <a:r>
              <a:rPr lang="cs-CZ" dirty="0">
                <a:solidFill>
                  <a:schemeClr val="dk1"/>
                </a:solidFill>
              </a:rPr>
              <a:t>služeb na:</a:t>
            </a:r>
            <a:endParaRPr dirty="0">
              <a:solidFill>
                <a:schemeClr val="dk1"/>
              </a:solidFill>
            </a:endParaRPr>
          </a:p>
          <a:p>
            <a:pPr marL="228591" marR="0" lvl="0" indent="-211128" algn="l" rtl="0">
              <a:lnSpc>
                <a:spcPct val="90000"/>
              </a:lnSpc>
              <a:spcBef>
                <a:spcPts val="1000"/>
              </a:spcBef>
              <a:spcAft>
                <a:spcPts val="0"/>
              </a:spcAft>
              <a:buSzPct val="100000"/>
              <a:buChar char="•"/>
            </a:pPr>
            <a:r>
              <a:rPr lang="cs-CZ" sz="1900" b="1" dirty="0">
                <a:solidFill>
                  <a:schemeClr val="dk2"/>
                </a:solidFill>
              </a:rPr>
              <a:t>prostý přenos</a:t>
            </a:r>
            <a:r>
              <a:rPr lang="cs-CZ" sz="2100" dirty="0"/>
              <a:t> - čl.4</a:t>
            </a:r>
            <a:endParaRPr sz="2100" dirty="0"/>
          </a:p>
          <a:p>
            <a:pPr marL="228591" marR="0" lvl="0" indent="-211128" algn="l" rtl="0">
              <a:lnSpc>
                <a:spcPct val="90000"/>
              </a:lnSpc>
              <a:spcBef>
                <a:spcPts val="1000"/>
              </a:spcBef>
              <a:spcAft>
                <a:spcPts val="0"/>
              </a:spcAft>
              <a:buSzPct val="100000"/>
              <a:buChar char="•"/>
            </a:pPr>
            <a:r>
              <a:rPr lang="cs-CZ" sz="2100" dirty="0"/>
              <a:t>ukládání do </a:t>
            </a:r>
            <a:r>
              <a:rPr lang="cs-CZ" sz="2100" dirty="0" err="1"/>
              <a:t>mezipaměti</a:t>
            </a:r>
            <a:r>
              <a:rPr lang="cs-CZ" sz="2100" dirty="0"/>
              <a:t> (</a:t>
            </a:r>
            <a:r>
              <a:rPr lang="cs-CZ" sz="1900" b="1" dirty="0" err="1">
                <a:solidFill>
                  <a:schemeClr val="dk2"/>
                </a:solidFill>
              </a:rPr>
              <a:t>cashing</a:t>
            </a:r>
            <a:r>
              <a:rPr lang="cs-CZ" sz="2100" dirty="0"/>
              <a:t>) – čl. 5</a:t>
            </a:r>
            <a:endParaRPr sz="2100" dirty="0"/>
          </a:p>
          <a:p>
            <a:pPr marL="228591" marR="0" lvl="0" indent="-211128" algn="l" rtl="0">
              <a:lnSpc>
                <a:spcPct val="90000"/>
              </a:lnSpc>
              <a:spcBef>
                <a:spcPts val="1000"/>
              </a:spcBef>
              <a:spcAft>
                <a:spcPts val="0"/>
              </a:spcAft>
              <a:buSzPct val="100000"/>
              <a:buChar char="•"/>
            </a:pPr>
            <a:r>
              <a:rPr lang="cs-CZ" sz="2100" dirty="0"/>
              <a:t>ukládání informací poskytovaných příjemcem služby </a:t>
            </a:r>
            <a:r>
              <a:rPr lang="cs-CZ" dirty="0"/>
              <a:t>(</a:t>
            </a:r>
            <a:r>
              <a:rPr lang="cs-CZ" b="1" dirty="0">
                <a:solidFill>
                  <a:schemeClr val="dk2"/>
                </a:solidFill>
              </a:rPr>
              <a:t>hosting</a:t>
            </a:r>
            <a:r>
              <a:rPr lang="cs-CZ" dirty="0"/>
              <a:t>) </a:t>
            </a:r>
            <a:r>
              <a:rPr lang="cs-CZ" sz="2100" dirty="0"/>
              <a:t>– čl. 6</a:t>
            </a:r>
            <a:endParaRPr sz="2100" dirty="0"/>
          </a:p>
          <a:p>
            <a:pPr marL="228591" marR="0" lvl="0" indent="-211128" algn="l" rtl="0">
              <a:lnSpc>
                <a:spcPct val="90000"/>
              </a:lnSpc>
              <a:spcBef>
                <a:spcPts val="1000"/>
              </a:spcBef>
              <a:spcAft>
                <a:spcPts val="0"/>
              </a:spcAft>
              <a:buSzPct val="100000"/>
              <a:buChar char="•"/>
            </a:pPr>
            <a:r>
              <a:rPr lang="cs-CZ" sz="1800" dirty="0"/>
              <a:t>(subkategorie </a:t>
            </a:r>
            <a:r>
              <a:rPr lang="cs-CZ" sz="1800" b="1" dirty="0">
                <a:solidFill>
                  <a:schemeClr val="dk2"/>
                </a:solidFill>
              </a:rPr>
              <a:t>vyhledávače</a:t>
            </a:r>
            <a:r>
              <a:rPr lang="cs-CZ" sz="1800" dirty="0"/>
              <a:t>)</a:t>
            </a:r>
            <a:endParaRPr sz="1800" dirty="0"/>
          </a:p>
          <a:p>
            <a:pPr marL="0" marR="0" lvl="0" indent="0" algn="l" rtl="0">
              <a:lnSpc>
                <a:spcPct val="90000"/>
              </a:lnSpc>
              <a:spcBef>
                <a:spcPts val="1000"/>
              </a:spcBef>
              <a:spcAft>
                <a:spcPts val="0"/>
              </a:spcAft>
              <a:buNone/>
            </a:pPr>
            <a:endParaRPr sz="2291" i="1" dirty="0">
              <a:solidFill>
                <a:schemeClr val="dk1"/>
              </a:solidFill>
            </a:endParaRPr>
          </a:p>
          <a:p>
            <a:pPr marL="0" marR="0" lvl="0" indent="0" algn="l" rtl="0">
              <a:lnSpc>
                <a:spcPct val="90000"/>
              </a:lnSpc>
              <a:spcBef>
                <a:spcPts val="1000"/>
              </a:spcBef>
              <a:spcAft>
                <a:spcPts val="0"/>
              </a:spcAft>
              <a:buNone/>
            </a:pPr>
            <a:r>
              <a:rPr lang="cs-CZ" dirty="0">
                <a:solidFill>
                  <a:schemeClr val="dk1"/>
                </a:solidFill>
              </a:rPr>
              <a:t>DSA rozlišuje </a:t>
            </a:r>
            <a:r>
              <a:rPr lang="cs-CZ" b="1" dirty="0">
                <a:solidFill>
                  <a:schemeClr val="dk2"/>
                </a:solidFill>
              </a:rPr>
              <a:t>3 úrovně hostingových služeb</a:t>
            </a:r>
            <a:r>
              <a:rPr lang="cs-CZ" dirty="0">
                <a:solidFill>
                  <a:schemeClr val="dk1"/>
                </a:solidFill>
              </a:rPr>
              <a:t>:</a:t>
            </a:r>
            <a:endParaRPr dirty="0">
              <a:solidFill>
                <a:schemeClr val="dk1"/>
              </a:solidFill>
            </a:endParaRPr>
          </a:p>
          <a:p>
            <a:pPr marL="228591" marR="0" lvl="0" indent="-211128" algn="l" rtl="0">
              <a:lnSpc>
                <a:spcPct val="90000"/>
              </a:lnSpc>
              <a:spcBef>
                <a:spcPts val="1000"/>
              </a:spcBef>
              <a:spcAft>
                <a:spcPts val="0"/>
              </a:spcAft>
              <a:buSzPct val="100000"/>
              <a:buChar char="•"/>
            </a:pPr>
            <a:r>
              <a:rPr lang="cs-CZ" b="1" dirty="0">
                <a:solidFill>
                  <a:schemeClr val="dk2"/>
                </a:solidFill>
              </a:rPr>
              <a:t>Zprostředkovatelské služby </a:t>
            </a:r>
            <a:r>
              <a:rPr lang="cs-CZ" dirty="0">
                <a:solidFill>
                  <a:schemeClr val="dk1"/>
                </a:solidFill>
              </a:rPr>
              <a:t>– diskuze u článků</a:t>
            </a:r>
            <a:endParaRPr dirty="0">
              <a:solidFill>
                <a:schemeClr val="dk1"/>
              </a:solidFill>
            </a:endParaRPr>
          </a:p>
          <a:p>
            <a:pPr marL="228591" marR="0" lvl="0" indent="-211128" algn="l" rtl="0">
              <a:lnSpc>
                <a:spcPct val="90000"/>
              </a:lnSpc>
              <a:spcBef>
                <a:spcPts val="1000"/>
              </a:spcBef>
              <a:spcAft>
                <a:spcPts val="0"/>
              </a:spcAft>
              <a:buSzPct val="100000"/>
              <a:buChar char="•"/>
            </a:pPr>
            <a:r>
              <a:rPr lang="cs-CZ" b="1" dirty="0">
                <a:solidFill>
                  <a:schemeClr val="dk2"/>
                </a:solidFill>
              </a:rPr>
              <a:t>Online platformy </a:t>
            </a:r>
            <a:r>
              <a:rPr lang="cs-CZ" dirty="0">
                <a:solidFill>
                  <a:schemeClr val="dk1"/>
                </a:solidFill>
              </a:rPr>
              <a:t>– typu Facebook, ale mohou být i menší </a:t>
            </a:r>
            <a:endParaRPr dirty="0">
              <a:solidFill>
                <a:schemeClr val="dk1"/>
              </a:solidFill>
            </a:endParaRPr>
          </a:p>
          <a:p>
            <a:pPr marL="228591" marR="0" lvl="0" indent="-211128" algn="l" rtl="0">
              <a:lnSpc>
                <a:spcPct val="90000"/>
              </a:lnSpc>
              <a:spcBef>
                <a:spcPts val="1000"/>
              </a:spcBef>
              <a:spcAft>
                <a:spcPts val="0"/>
              </a:spcAft>
              <a:buSzPct val="100000"/>
              <a:buChar char="•"/>
            </a:pPr>
            <a:r>
              <a:rPr lang="cs-CZ" b="1" dirty="0">
                <a:solidFill>
                  <a:schemeClr val="dk2"/>
                </a:solidFill>
              </a:rPr>
              <a:t>Velmi velké online platformy </a:t>
            </a:r>
            <a:r>
              <a:rPr lang="cs-CZ" sz="1700" dirty="0"/>
              <a:t>a </a:t>
            </a:r>
            <a:r>
              <a:rPr lang="cs-CZ" sz="1700" b="1" dirty="0">
                <a:solidFill>
                  <a:schemeClr val="dk2"/>
                </a:solidFill>
              </a:rPr>
              <a:t>velmi velké vyhledávače</a:t>
            </a:r>
            <a:endParaRPr sz="1700" dirty="0"/>
          </a:p>
          <a:p>
            <a:pPr marL="228591" marR="0" lvl="0" indent="0" algn="l" rtl="0">
              <a:lnSpc>
                <a:spcPct val="90000"/>
              </a:lnSpc>
              <a:spcBef>
                <a:spcPts val="1000"/>
              </a:spcBef>
              <a:spcAft>
                <a:spcPts val="0"/>
              </a:spcAft>
              <a:buNone/>
            </a:pPr>
            <a:endParaRPr b="1" dirty="0">
              <a:solidFill>
                <a:schemeClr val="accent1"/>
              </a:solidFill>
            </a:endParaRPr>
          </a:p>
        </p:txBody>
      </p:sp>
      <p:graphicFrame>
        <p:nvGraphicFramePr>
          <p:cNvPr id="4" name="Object 1">
            <a:extLst>
              <a:ext uri="{FF2B5EF4-FFF2-40B4-BE49-F238E27FC236}">
                <a16:creationId xmlns:a16="http://schemas.microsoft.com/office/drawing/2014/main" id="{76BD9C29-02F3-42B8-A512-60B95321F71C}"/>
              </a:ext>
            </a:extLst>
          </p:cNvPr>
          <p:cNvGraphicFramePr>
            <a:graphicFrameLocks noChangeAspect="1"/>
          </p:cNvGraphicFramePr>
          <p:nvPr>
            <p:extLst>
              <p:ext uri="{D42A27DB-BD31-4B8C-83A1-F6EECF244321}">
                <p14:modId xmlns:p14="http://schemas.microsoft.com/office/powerpoint/2010/main" val="1723118700"/>
              </p:ext>
            </p:extLst>
          </p:nvPr>
        </p:nvGraphicFramePr>
        <p:xfrm>
          <a:off x="9858894" y="275867"/>
          <a:ext cx="1965613" cy="192120"/>
        </p:xfrm>
        <a:graphic>
          <a:graphicData uri="http://schemas.openxmlformats.org/presentationml/2006/ole">
            <mc:AlternateContent xmlns:mc="http://schemas.openxmlformats.org/markup-compatibility/2006">
              <mc:Choice xmlns:v="urn:schemas-microsoft-com:vml" Requires="v">
                <p:oleObj r:id="rId3" imgW="9011908" imgH="847843" progId="">
                  <p:embed/>
                </p:oleObj>
              </mc:Choice>
              <mc:Fallback>
                <p:oleObj r:id="rId3" imgW="9011908" imgH="847843" progId="">
                  <p:embed/>
                  <p:pic>
                    <p:nvPicPr>
                      <p:cNvPr id="4" name="Object 1">
                        <a:extLst>
                          <a:ext uri="{FF2B5EF4-FFF2-40B4-BE49-F238E27FC236}">
                            <a16:creationId xmlns:a16="http://schemas.microsoft.com/office/drawing/2014/main" id="{60EAE759-D821-456D-8C63-CF8C49ACA1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58894" y="275867"/>
                        <a:ext cx="1965613" cy="192120"/>
                      </a:xfrm>
                      <a:prstGeom prst="rect">
                        <a:avLst/>
                      </a:prstGeom>
                      <a:noFill/>
                      <a:ln>
                        <a:noFill/>
                      </a:ln>
                    </p:spPr>
                  </p:pic>
                </p:oleObj>
              </mc:Fallback>
            </mc:AlternateContent>
          </a:graphicData>
        </a:graphic>
      </p:graphicFrame>
      <p:pic>
        <p:nvPicPr>
          <p:cNvPr id="2" name="Obrázek 1">
            <a:extLst>
              <a:ext uri="{FF2B5EF4-FFF2-40B4-BE49-F238E27FC236}">
                <a16:creationId xmlns:a16="http://schemas.microsoft.com/office/drawing/2014/main" id="{36B9A961-5260-6F6B-7A0A-6FF745678DA5}"/>
              </a:ext>
            </a:extLst>
          </p:cNvPr>
          <p:cNvPicPr>
            <a:picLocks noChangeAspect="1"/>
          </p:cNvPicPr>
          <p:nvPr/>
        </p:nvPicPr>
        <p:blipFill>
          <a:blip r:embed="rId5"/>
          <a:stretch>
            <a:fillRect/>
          </a:stretch>
        </p:blipFill>
        <p:spPr>
          <a:xfrm>
            <a:off x="146148" y="66563"/>
            <a:ext cx="2557635" cy="610728"/>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Shape 101"/>
        <p:cNvGrpSpPr/>
        <p:nvPr/>
      </p:nvGrpSpPr>
      <p:grpSpPr>
        <a:xfrm>
          <a:off x="0" y="0"/>
          <a:ext cx="0" cy="0"/>
          <a:chOff x="0" y="0"/>
          <a:chExt cx="0" cy="0"/>
        </a:xfrm>
      </p:grpSpPr>
      <p:sp>
        <p:nvSpPr>
          <p:cNvPr id="102" name="Google Shape;102;g19907cdc2c8_0_44"/>
          <p:cNvSpPr txBox="1">
            <a:spLocks noGrp="1"/>
          </p:cNvSpPr>
          <p:nvPr>
            <p:ph type="title"/>
          </p:nvPr>
        </p:nvSpPr>
        <p:spPr>
          <a:xfrm>
            <a:off x="1592826" y="414846"/>
            <a:ext cx="8889383" cy="793800"/>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rgbClr val="38AAE1"/>
              </a:buClr>
              <a:buSzPts val="2700"/>
              <a:buFont typeface="Arial"/>
              <a:buNone/>
            </a:pPr>
            <a:r>
              <a:rPr lang="cs-CZ" dirty="0"/>
              <a:t>DSA v kostce – co můžeme/musíme ze služby odstranit?</a:t>
            </a:r>
            <a:endParaRPr dirty="0"/>
          </a:p>
        </p:txBody>
      </p:sp>
      <p:sp>
        <p:nvSpPr>
          <p:cNvPr id="103" name="Google Shape;103;g19907cdc2c8_0_44"/>
          <p:cNvSpPr txBox="1">
            <a:spLocks noGrp="1"/>
          </p:cNvSpPr>
          <p:nvPr>
            <p:ph type="body" idx="1"/>
          </p:nvPr>
        </p:nvSpPr>
        <p:spPr>
          <a:xfrm>
            <a:off x="1085639" y="1441501"/>
            <a:ext cx="10020600" cy="4735200"/>
          </a:xfrm>
          <a:prstGeom prst="rect">
            <a:avLst/>
          </a:prstGeom>
          <a:noFill/>
          <a:ln>
            <a:noFill/>
          </a:ln>
        </p:spPr>
        <p:txBody>
          <a:bodyPr spcFirstLastPara="1" wrap="square" lIns="91425" tIns="45700" rIns="91425" bIns="45700" anchor="t" anchorCtr="0">
            <a:normAutofit/>
          </a:bodyPr>
          <a:lstStyle/>
          <a:p>
            <a:pPr marL="0" marR="0" lvl="0" indent="0" algn="l" rtl="0">
              <a:lnSpc>
                <a:spcPct val="115000"/>
              </a:lnSpc>
              <a:spcBef>
                <a:spcPts val="1200"/>
              </a:spcBef>
              <a:spcAft>
                <a:spcPts val="0"/>
              </a:spcAft>
              <a:buNone/>
            </a:pPr>
            <a:r>
              <a:rPr lang="cs-CZ" b="1" dirty="0">
                <a:solidFill>
                  <a:schemeClr val="dk2"/>
                </a:solidFill>
              </a:rPr>
              <a:t>Můžeme </a:t>
            </a:r>
            <a:r>
              <a:rPr lang="cs-CZ" dirty="0">
                <a:solidFill>
                  <a:schemeClr val="dk1"/>
                </a:solidFill>
              </a:rPr>
              <a:t>odstranit obsah, který je </a:t>
            </a:r>
            <a:r>
              <a:rPr lang="cs-CZ" b="1" dirty="0">
                <a:solidFill>
                  <a:schemeClr val="dk2"/>
                </a:solidFill>
              </a:rPr>
              <a:t>v rozporu s podmínkami služby</a:t>
            </a:r>
            <a:r>
              <a:rPr lang="cs-CZ" dirty="0">
                <a:solidFill>
                  <a:schemeClr val="dk1"/>
                </a:solidFill>
              </a:rPr>
              <a:t>.</a:t>
            </a:r>
          </a:p>
          <a:p>
            <a:pPr marL="342900" marR="0" lvl="0" indent="-342900" algn="l" rtl="0">
              <a:lnSpc>
                <a:spcPct val="115000"/>
              </a:lnSpc>
              <a:spcBef>
                <a:spcPts val="1200"/>
              </a:spcBef>
              <a:spcAft>
                <a:spcPts val="0"/>
              </a:spcAft>
              <a:buFontTx/>
              <a:buChar char="-"/>
            </a:pPr>
            <a:r>
              <a:rPr lang="cs-CZ" dirty="0">
                <a:solidFill>
                  <a:schemeClr val="dk1"/>
                </a:solidFill>
              </a:rPr>
              <a:t>můžeme si vyhradit právo odstraňovat vše?</a:t>
            </a:r>
          </a:p>
          <a:p>
            <a:pPr marL="342900" marR="0" lvl="0" indent="-342900" algn="l" rtl="0">
              <a:lnSpc>
                <a:spcPct val="115000"/>
              </a:lnSpc>
              <a:spcBef>
                <a:spcPts val="1200"/>
              </a:spcBef>
              <a:spcAft>
                <a:spcPts val="0"/>
              </a:spcAft>
              <a:buFontTx/>
              <a:buChar char="-"/>
            </a:pPr>
            <a:r>
              <a:rPr lang="cs-CZ" dirty="0">
                <a:solidFill>
                  <a:schemeClr val="dk1"/>
                </a:solidFill>
              </a:rPr>
              <a:t>zákaz diskriminace (ale např. regulovat </a:t>
            </a:r>
            <a:r>
              <a:rPr lang="cs-CZ" dirty="0" err="1">
                <a:solidFill>
                  <a:schemeClr val="dk1"/>
                </a:solidFill>
              </a:rPr>
              <a:t>off</a:t>
            </a:r>
            <a:r>
              <a:rPr lang="cs-CZ" dirty="0">
                <a:solidFill>
                  <a:schemeClr val="dk1"/>
                </a:solidFill>
              </a:rPr>
              <a:t> </a:t>
            </a:r>
            <a:r>
              <a:rPr lang="cs-CZ" dirty="0" err="1">
                <a:solidFill>
                  <a:schemeClr val="dk1"/>
                </a:solidFill>
              </a:rPr>
              <a:t>topic</a:t>
            </a:r>
            <a:r>
              <a:rPr lang="cs-CZ" dirty="0">
                <a:solidFill>
                  <a:schemeClr val="dk1"/>
                </a:solidFill>
              </a:rPr>
              <a:t> témata je OK)</a:t>
            </a:r>
          </a:p>
          <a:p>
            <a:pPr marL="342900" marR="0" lvl="0" indent="-342900" algn="l" rtl="0">
              <a:lnSpc>
                <a:spcPct val="115000"/>
              </a:lnSpc>
              <a:spcBef>
                <a:spcPts val="1200"/>
              </a:spcBef>
              <a:spcAft>
                <a:spcPts val="0"/>
              </a:spcAft>
              <a:buFontTx/>
              <a:buChar char="-"/>
            </a:pPr>
            <a:endParaRPr lang="cs-CZ" dirty="0">
              <a:solidFill>
                <a:schemeClr val="dk1"/>
              </a:solidFill>
            </a:endParaRPr>
          </a:p>
          <a:p>
            <a:pPr marL="0" marR="0" lvl="0" indent="0" algn="l" rtl="0">
              <a:lnSpc>
                <a:spcPct val="115000"/>
              </a:lnSpc>
              <a:spcBef>
                <a:spcPts val="1200"/>
              </a:spcBef>
              <a:spcAft>
                <a:spcPts val="0"/>
              </a:spcAft>
              <a:buNone/>
            </a:pPr>
            <a:r>
              <a:rPr lang="cs-CZ" b="1" dirty="0">
                <a:solidFill>
                  <a:schemeClr val="dk2"/>
                </a:solidFill>
              </a:rPr>
              <a:t>Musíme</a:t>
            </a:r>
            <a:r>
              <a:rPr lang="cs-CZ" dirty="0">
                <a:solidFill>
                  <a:schemeClr val="dk1"/>
                </a:solidFill>
              </a:rPr>
              <a:t> odstranit obsah, který je </a:t>
            </a:r>
            <a:r>
              <a:rPr lang="cs-CZ" b="1" dirty="0">
                <a:solidFill>
                  <a:schemeClr val="dk2"/>
                </a:solidFill>
              </a:rPr>
              <a:t>nezákonný</a:t>
            </a:r>
            <a:r>
              <a:rPr lang="cs-CZ" b="1" dirty="0">
                <a:solidFill>
                  <a:schemeClr val="dk1"/>
                </a:solidFill>
              </a:rPr>
              <a:t> </a:t>
            </a:r>
            <a:br>
              <a:rPr lang="cs-CZ" b="1" dirty="0">
                <a:solidFill>
                  <a:schemeClr val="dk1"/>
                </a:solidFill>
              </a:rPr>
            </a:br>
            <a:r>
              <a:rPr lang="cs-CZ" sz="2000" dirty="0">
                <a:solidFill>
                  <a:schemeClr val="dk1"/>
                </a:solidFill>
              </a:rPr>
              <a:t>(pokud jsme upozorněni, či to sami zjistíme)</a:t>
            </a:r>
            <a:endParaRPr lang="cs-CZ" dirty="0">
              <a:solidFill>
                <a:schemeClr val="dk1"/>
              </a:solidFill>
            </a:endParaRPr>
          </a:p>
          <a:p>
            <a:pPr marL="0" marR="0" lvl="0" indent="0" algn="l" rtl="0">
              <a:lnSpc>
                <a:spcPct val="115000"/>
              </a:lnSpc>
              <a:spcBef>
                <a:spcPts val="1200"/>
              </a:spcBef>
              <a:spcAft>
                <a:spcPts val="0"/>
              </a:spcAft>
              <a:buNone/>
            </a:pPr>
            <a:r>
              <a:rPr lang="cs-CZ" dirty="0">
                <a:solidFill>
                  <a:schemeClr val="dk1"/>
                </a:solidFill>
              </a:rPr>
              <a:t>… ale pokud se spleteme, budeme ho muset vrátit …</a:t>
            </a:r>
            <a:endParaRPr dirty="0">
              <a:solidFill>
                <a:schemeClr val="dk2"/>
              </a:solidFill>
            </a:endParaRPr>
          </a:p>
        </p:txBody>
      </p:sp>
      <p:graphicFrame>
        <p:nvGraphicFramePr>
          <p:cNvPr id="4" name="Object 1">
            <a:extLst>
              <a:ext uri="{FF2B5EF4-FFF2-40B4-BE49-F238E27FC236}">
                <a16:creationId xmlns:a16="http://schemas.microsoft.com/office/drawing/2014/main" id="{4FA98047-F6BB-44ED-9399-EA01A6F5995D}"/>
              </a:ext>
            </a:extLst>
          </p:cNvPr>
          <p:cNvGraphicFramePr>
            <a:graphicFrameLocks noChangeAspect="1"/>
          </p:cNvGraphicFramePr>
          <p:nvPr>
            <p:extLst>
              <p:ext uri="{D42A27DB-BD31-4B8C-83A1-F6EECF244321}">
                <p14:modId xmlns:p14="http://schemas.microsoft.com/office/powerpoint/2010/main" val="1723118700"/>
              </p:ext>
            </p:extLst>
          </p:nvPr>
        </p:nvGraphicFramePr>
        <p:xfrm>
          <a:off x="9858894" y="275867"/>
          <a:ext cx="1965613" cy="192120"/>
        </p:xfrm>
        <a:graphic>
          <a:graphicData uri="http://schemas.openxmlformats.org/presentationml/2006/ole">
            <mc:AlternateContent xmlns:mc="http://schemas.openxmlformats.org/markup-compatibility/2006">
              <mc:Choice xmlns:v="urn:schemas-microsoft-com:vml" Requires="v">
                <p:oleObj r:id="rId3" imgW="9011908" imgH="847843" progId="">
                  <p:embed/>
                </p:oleObj>
              </mc:Choice>
              <mc:Fallback>
                <p:oleObj r:id="rId3" imgW="9011908" imgH="847843" progId="">
                  <p:embed/>
                  <p:pic>
                    <p:nvPicPr>
                      <p:cNvPr id="4" name="Object 1">
                        <a:extLst>
                          <a:ext uri="{FF2B5EF4-FFF2-40B4-BE49-F238E27FC236}">
                            <a16:creationId xmlns:a16="http://schemas.microsoft.com/office/drawing/2014/main" id="{60EAE759-D821-456D-8C63-CF8C49ACA1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58894" y="275867"/>
                        <a:ext cx="1965613" cy="192120"/>
                      </a:xfrm>
                      <a:prstGeom prst="rect">
                        <a:avLst/>
                      </a:prstGeom>
                      <a:noFill/>
                      <a:ln>
                        <a:noFill/>
                      </a:ln>
                    </p:spPr>
                  </p:pic>
                </p:oleObj>
              </mc:Fallback>
            </mc:AlternateContent>
          </a:graphicData>
        </a:graphic>
      </p:graphicFrame>
      <p:pic>
        <p:nvPicPr>
          <p:cNvPr id="2" name="Obrázek 1">
            <a:extLst>
              <a:ext uri="{FF2B5EF4-FFF2-40B4-BE49-F238E27FC236}">
                <a16:creationId xmlns:a16="http://schemas.microsoft.com/office/drawing/2014/main" id="{FADA589F-6652-703D-6B76-A296B5851C11}"/>
              </a:ext>
            </a:extLst>
          </p:cNvPr>
          <p:cNvPicPr>
            <a:picLocks noChangeAspect="1"/>
          </p:cNvPicPr>
          <p:nvPr/>
        </p:nvPicPr>
        <p:blipFill>
          <a:blip r:embed="rId5"/>
          <a:stretch>
            <a:fillRect/>
          </a:stretch>
        </p:blipFill>
        <p:spPr>
          <a:xfrm>
            <a:off x="146148" y="66563"/>
            <a:ext cx="2557635" cy="610728"/>
          </a:xfrm>
          <a:prstGeom prst="rect">
            <a:avLst/>
          </a:prstGeom>
        </p:spPr>
      </p:pic>
    </p:spTree>
    <p:extLst>
      <p:ext uri="{BB962C8B-B14F-4D97-AF65-F5344CB8AC3E}">
        <p14:creationId xmlns:p14="http://schemas.microsoft.com/office/powerpoint/2010/main" val="2681069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Shape 101"/>
        <p:cNvGrpSpPr/>
        <p:nvPr/>
      </p:nvGrpSpPr>
      <p:grpSpPr>
        <a:xfrm>
          <a:off x="0" y="0"/>
          <a:ext cx="0" cy="0"/>
          <a:chOff x="0" y="0"/>
          <a:chExt cx="0" cy="0"/>
        </a:xfrm>
      </p:grpSpPr>
      <p:sp>
        <p:nvSpPr>
          <p:cNvPr id="102" name="Google Shape;102;g19907cdc2c8_0_44"/>
          <p:cNvSpPr txBox="1">
            <a:spLocks noGrp="1"/>
          </p:cNvSpPr>
          <p:nvPr>
            <p:ph type="title"/>
          </p:nvPr>
        </p:nvSpPr>
        <p:spPr>
          <a:xfrm>
            <a:off x="1592826" y="414846"/>
            <a:ext cx="8889383" cy="793800"/>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rgbClr val="38AAE1"/>
              </a:buClr>
              <a:buSzPts val="2700"/>
              <a:buFont typeface="Arial"/>
              <a:buNone/>
            </a:pPr>
            <a:r>
              <a:rPr lang="cs-CZ" dirty="0"/>
              <a:t>DSA v kostce - zproštění odpovědnosti (</a:t>
            </a:r>
            <a:r>
              <a:rPr lang="cs-CZ" dirty="0" err="1"/>
              <a:t>safe</a:t>
            </a:r>
            <a:r>
              <a:rPr lang="cs-CZ" dirty="0"/>
              <a:t> </a:t>
            </a:r>
            <a:r>
              <a:rPr lang="cs-CZ" dirty="0" err="1"/>
              <a:t>harbour</a:t>
            </a:r>
            <a:r>
              <a:rPr lang="cs-CZ" dirty="0"/>
              <a:t>) </a:t>
            </a:r>
            <a:endParaRPr dirty="0"/>
          </a:p>
        </p:txBody>
      </p:sp>
      <p:sp>
        <p:nvSpPr>
          <p:cNvPr id="103" name="Google Shape;103;g19907cdc2c8_0_44"/>
          <p:cNvSpPr txBox="1">
            <a:spLocks noGrp="1"/>
          </p:cNvSpPr>
          <p:nvPr>
            <p:ph type="body" idx="1"/>
          </p:nvPr>
        </p:nvSpPr>
        <p:spPr>
          <a:xfrm>
            <a:off x="1085639" y="1441501"/>
            <a:ext cx="10020600" cy="4735200"/>
          </a:xfrm>
          <a:prstGeom prst="rect">
            <a:avLst/>
          </a:prstGeom>
          <a:noFill/>
          <a:ln>
            <a:noFill/>
          </a:ln>
        </p:spPr>
        <p:txBody>
          <a:bodyPr spcFirstLastPara="1" wrap="square" lIns="91425" tIns="45700" rIns="91425" bIns="45700" anchor="t" anchorCtr="0">
            <a:normAutofit fontScale="70000" lnSpcReduction="20000"/>
          </a:bodyPr>
          <a:lstStyle/>
          <a:p>
            <a:pPr marL="0" marR="0" lvl="0" indent="0" algn="l" rtl="0">
              <a:lnSpc>
                <a:spcPct val="115000"/>
              </a:lnSpc>
              <a:spcBef>
                <a:spcPts val="1200"/>
              </a:spcBef>
              <a:spcAft>
                <a:spcPts val="0"/>
              </a:spcAft>
              <a:buNone/>
            </a:pPr>
            <a:r>
              <a:rPr lang="cs-CZ" b="1" dirty="0">
                <a:solidFill>
                  <a:schemeClr val="dk2"/>
                </a:solidFill>
              </a:rPr>
              <a:t>Provozovatel hostingu/platformy:</a:t>
            </a:r>
            <a:r>
              <a:rPr lang="cs-CZ" dirty="0">
                <a:solidFill>
                  <a:schemeClr val="dk1"/>
                </a:solidFill>
              </a:rPr>
              <a:t> V případě poskytování služby informační společnosti spočívající v ukládání informací poskytovaných příjemcem služby</a:t>
            </a:r>
            <a:r>
              <a:rPr lang="cs-CZ" b="1" dirty="0">
                <a:solidFill>
                  <a:schemeClr val="dk2"/>
                </a:solidFill>
              </a:rPr>
              <a:t> není poskytovatel služby odpovědný za informace ukládané na žádost příjemce služby</a:t>
            </a:r>
            <a:r>
              <a:rPr lang="cs-CZ" dirty="0">
                <a:solidFill>
                  <a:schemeClr val="dk1"/>
                </a:solidFill>
              </a:rPr>
              <a:t>, pokud:</a:t>
            </a:r>
            <a:endParaRPr dirty="0">
              <a:solidFill>
                <a:schemeClr val="dk1"/>
              </a:solidFill>
            </a:endParaRPr>
          </a:p>
          <a:p>
            <a:pPr marL="457200" marR="0" lvl="0" indent="-312420" algn="l" rtl="0">
              <a:lnSpc>
                <a:spcPct val="115000"/>
              </a:lnSpc>
              <a:spcBef>
                <a:spcPts val="1200"/>
              </a:spcBef>
              <a:spcAft>
                <a:spcPts val="0"/>
              </a:spcAft>
              <a:buClr>
                <a:schemeClr val="dk1"/>
              </a:buClr>
              <a:buSzPct val="100000"/>
              <a:buAutoNum type="alphaLcParenR"/>
            </a:pPr>
            <a:r>
              <a:rPr lang="cs-CZ" dirty="0">
                <a:solidFill>
                  <a:schemeClr val="dk1"/>
                </a:solidFill>
              </a:rPr>
              <a:t>poskytovatel služby </a:t>
            </a:r>
            <a:r>
              <a:rPr lang="cs-CZ" b="1" dirty="0">
                <a:solidFill>
                  <a:schemeClr val="dk2"/>
                </a:solidFill>
              </a:rPr>
              <a:t>nemá konkrétní vědomost o protiprávní činnosti </a:t>
            </a:r>
            <a:r>
              <a:rPr lang="cs-CZ" dirty="0">
                <a:solidFill>
                  <a:schemeClr val="dk1"/>
                </a:solidFill>
              </a:rPr>
              <a:t>nebo </a:t>
            </a:r>
            <a:r>
              <a:rPr lang="cs-CZ" b="1" dirty="0">
                <a:solidFill>
                  <a:schemeClr val="dk2"/>
                </a:solidFill>
              </a:rPr>
              <a:t>nezákonném obsahu </a:t>
            </a:r>
            <a:r>
              <a:rPr lang="cs-CZ" dirty="0">
                <a:solidFill>
                  <a:schemeClr val="dk1"/>
                </a:solidFill>
              </a:rPr>
              <a:t>a s ohledem na nárok na náhradu škody mu nejsou známy skutečnosti nebo okolnosti, z nichž by </a:t>
            </a:r>
            <a:r>
              <a:rPr lang="cs-CZ" b="1" dirty="0">
                <a:solidFill>
                  <a:schemeClr val="dk2"/>
                </a:solidFill>
              </a:rPr>
              <a:t>byly protiprávní činnost nebo nezákonný obsah zjevné</a:t>
            </a:r>
            <a:r>
              <a:rPr lang="cs-CZ" dirty="0">
                <a:solidFill>
                  <a:schemeClr val="dk1"/>
                </a:solidFill>
              </a:rPr>
              <a:t>, nebo</a:t>
            </a:r>
            <a:endParaRPr dirty="0">
              <a:solidFill>
                <a:schemeClr val="dk1"/>
              </a:solidFill>
            </a:endParaRPr>
          </a:p>
          <a:p>
            <a:pPr marL="457200" marR="0" lvl="0" indent="-312420" algn="l" rtl="0">
              <a:lnSpc>
                <a:spcPct val="115000"/>
              </a:lnSpc>
              <a:spcBef>
                <a:spcPts val="0"/>
              </a:spcBef>
              <a:spcAft>
                <a:spcPts val="0"/>
              </a:spcAft>
              <a:buClr>
                <a:schemeClr val="dk1"/>
              </a:buClr>
              <a:buSzPct val="100000"/>
              <a:buAutoNum type="alphaLcParenR"/>
            </a:pPr>
            <a:r>
              <a:rPr lang="cs-CZ" b="1" dirty="0">
                <a:solidFill>
                  <a:schemeClr val="dk2"/>
                </a:solidFill>
              </a:rPr>
              <a:t>jakmile poskytovatel služby zjistí protiprávní činnost nebo nezákonný obsah</a:t>
            </a:r>
            <a:r>
              <a:rPr lang="cs-CZ" dirty="0">
                <a:solidFill>
                  <a:schemeClr val="dk1"/>
                </a:solidFill>
              </a:rPr>
              <a:t> nebo se o nich dozví, </a:t>
            </a:r>
            <a:r>
              <a:rPr lang="cs-CZ" b="1" dirty="0">
                <a:solidFill>
                  <a:schemeClr val="dk2"/>
                </a:solidFill>
              </a:rPr>
              <a:t>urychleně přijme opatření k odstranění dotyčného nezákonného obsahu</a:t>
            </a:r>
            <a:r>
              <a:rPr lang="cs-CZ" dirty="0">
                <a:solidFill>
                  <a:schemeClr val="dk1"/>
                </a:solidFill>
              </a:rPr>
              <a:t> nebo ke znemožnění přístupu k němu.</a:t>
            </a:r>
            <a:endParaRPr dirty="0">
              <a:solidFill>
                <a:schemeClr val="dk1"/>
              </a:solidFill>
            </a:endParaRPr>
          </a:p>
          <a:p>
            <a:pPr marL="0" marR="0" lvl="0" indent="0" algn="l" rtl="0">
              <a:lnSpc>
                <a:spcPct val="115000"/>
              </a:lnSpc>
              <a:spcBef>
                <a:spcPts val="1200"/>
              </a:spcBef>
              <a:spcAft>
                <a:spcPts val="0"/>
              </a:spcAft>
              <a:buNone/>
            </a:pPr>
            <a:r>
              <a:rPr lang="cs-CZ" dirty="0">
                <a:solidFill>
                  <a:schemeClr val="dk1"/>
                </a:solidFill>
              </a:rPr>
              <a:t>Orgány veřejné správy mohou stále ukládat </a:t>
            </a:r>
            <a:r>
              <a:rPr lang="cs-CZ" b="1" dirty="0">
                <a:solidFill>
                  <a:schemeClr val="dk2"/>
                </a:solidFill>
              </a:rPr>
              <a:t>konkrétní omezení</a:t>
            </a:r>
            <a:r>
              <a:rPr lang="cs-CZ" dirty="0">
                <a:solidFill>
                  <a:schemeClr val="dk1"/>
                </a:solidFill>
              </a:rPr>
              <a:t> v jednotlivém případě, včetně </a:t>
            </a:r>
            <a:r>
              <a:rPr lang="cs-CZ" b="1" dirty="0">
                <a:solidFill>
                  <a:schemeClr val="dk2"/>
                </a:solidFill>
              </a:rPr>
              <a:t>preventivních opatření</a:t>
            </a:r>
            <a:r>
              <a:rPr lang="cs-CZ" dirty="0">
                <a:solidFill>
                  <a:schemeClr val="dk1"/>
                </a:solidFill>
              </a:rPr>
              <a:t>.</a:t>
            </a:r>
            <a:endParaRPr dirty="0">
              <a:solidFill>
                <a:schemeClr val="dk1"/>
              </a:solidFill>
            </a:endParaRPr>
          </a:p>
          <a:p>
            <a:pPr marL="0" marR="0" lvl="0" indent="0" algn="l" rtl="0">
              <a:lnSpc>
                <a:spcPct val="115000"/>
              </a:lnSpc>
              <a:spcBef>
                <a:spcPts val="1200"/>
              </a:spcBef>
              <a:spcAft>
                <a:spcPts val="0"/>
              </a:spcAft>
              <a:buNone/>
            </a:pPr>
            <a:r>
              <a:rPr lang="cs-CZ" dirty="0">
                <a:solidFill>
                  <a:schemeClr val="dk1"/>
                </a:solidFill>
              </a:rPr>
              <a:t>Čl. 16 odst. 3 DSA: Má se za to, že </a:t>
            </a:r>
            <a:r>
              <a:rPr lang="cs-CZ" b="1" dirty="0">
                <a:solidFill>
                  <a:schemeClr val="dk2"/>
                </a:solidFill>
              </a:rPr>
              <a:t>oznámení uvedená v tomto článku</a:t>
            </a:r>
            <a:r>
              <a:rPr lang="cs-CZ" dirty="0">
                <a:solidFill>
                  <a:schemeClr val="dk1"/>
                </a:solidFill>
              </a:rPr>
              <a:t> vedou ke zjištění dotčené informace či dozvědění se o ní pro účely článku 6, </a:t>
            </a:r>
            <a:r>
              <a:rPr lang="cs-CZ" b="1" dirty="0">
                <a:solidFill>
                  <a:schemeClr val="dk2"/>
                </a:solidFill>
              </a:rPr>
              <a:t>pokud pečlivému poskytovateli hostingových služeb umožňují odhalit nezákonnost dotyčné činnosti</a:t>
            </a:r>
            <a:r>
              <a:rPr lang="cs-CZ" dirty="0">
                <a:solidFill>
                  <a:schemeClr val="dk1"/>
                </a:solidFill>
              </a:rPr>
              <a:t> či informace </a:t>
            </a:r>
            <a:r>
              <a:rPr lang="cs-CZ" b="1" dirty="0">
                <a:solidFill>
                  <a:schemeClr val="dk2"/>
                </a:solidFill>
              </a:rPr>
              <a:t>bez podrobného právního přezkumu</a:t>
            </a:r>
            <a:r>
              <a:rPr lang="cs-CZ" dirty="0">
                <a:solidFill>
                  <a:schemeClr val="dk1"/>
                </a:solidFill>
              </a:rPr>
              <a:t>.</a:t>
            </a:r>
            <a:endParaRPr dirty="0">
              <a:solidFill>
                <a:schemeClr val="dk1"/>
              </a:solidFill>
            </a:endParaRPr>
          </a:p>
          <a:p>
            <a:pPr marL="228591" marR="0" lvl="0" indent="0" algn="l" rtl="0">
              <a:lnSpc>
                <a:spcPct val="90000"/>
              </a:lnSpc>
              <a:spcBef>
                <a:spcPts val="1200"/>
              </a:spcBef>
              <a:spcAft>
                <a:spcPts val="0"/>
              </a:spcAft>
              <a:buNone/>
            </a:pPr>
            <a:endParaRPr b="1" dirty="0">
              <a:solidFill>
                <a:schemeClr val="dk2"/>
              </a:solidFill>
            </a:endParaRPr>
          </a:p>
        </p:txBody>
      </p:sp>
      <p:graphicFrame>
        <p:nvGraphicFramePr>
          <p:cNvPr id="4" name="Object 1">
            <a:extLst>
              <a:ext uri="{FF2B5EF4-FFF2-40B4-BE49-F238E27FC236}">
                <a16:creationId xmlns:a16="http://schemas.microsoft.com/office/drawing/2014/main" id="{2A2CC244-AF4F-4789-8333-9EB059321C71}"/>
              </a:ext>
            </a:extLst>
          </p:cNvPr>
          <p:cNvGraphicFramePr>
            <a:graphicFrameLocks noChangeAspect="1"/>
          </p:cNvGraphicFramePr>
          <p:nvPr>
            <p:extLst>
              <p:ext uri="{D42A27DB-BD31-4B8C-83A1-F6EECF244321}">
                <p14:modId xmlns:p14="http://schemas.microsoft.com/office/powerpoint/2010/main" val="1723118700"/>
              </p:ext>
            </p:extLst>
          </p:nvPr>
        </p:nvGraphicFramePr>
        <p:xfrm>
          <a:off x="9858894" y="275867"/>
          <a:ext cx="1965613" cy="192120"/>
        </p:xfrm>
        <a:graphic>
          <a:graphicData uri="http://schemas.openxmlformats.org/presentationml/2006/ole">
            <mc:AlternateContent xmlns:mc="http://schemas.openxmlformats.org/markup-compatibility/2006">
              <mc:Choice xmlns:v="urn:schemas-microsoft-com:vml" Requires="v">
                <p:oleObj r:id="rId3" imgW="9011908" imgH="847843" progId="">
                  <p:embed/>
                </p:oleObj>
              </mc:Choice>
              <mc:Fallback>
                <p:oleObj r:id="rId3" imgW="9011908" imgH="847843" progId="">
                  <p:embed/>
                  <p:pic>
                    <p:nvPicPr>
                      <p:cNvPr id="4" name="Object 1">
                        <a:extLst>
                          <a:ext uri="{FF2B5EF4-FFF2-40B4-BE49-F238E27FC236}">
                            <a16:creationId xmlns:a16="http://schemas.microsoft.com/office/drawing/2014/main" id="{60EAE759-D821-456D-8C63-CF8C49ACA1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58894" y="275867"/>
                        <a:ext cx="1965613" cy="192120"/>
                      </a:xfrm>
                      <a:prstGeom prst="rect">
                        <a:avLst/>
                      </a:prstGeom>
                      <a:noFill/>
                      <a:ln>
                        <a:noFill/>
                      </a:ln>
                    </p:spPr>
                  </p:pic>
                </p:oleObj>
              </mc:Fallback>
            </mc:AlternateContent>
          </a:graphicData>
        </a:graphic>
      </p:graphicFrame>
      <p:pic>
        <p:nvPicPr>
          <p:cNvPr id="2" name="Obrázek 1">
            <a:extLst>
              <a:ext uri="{FF2B5EF4-FFF2-40B4-BE49-F238E27FC236}">
                <a16:creationId xmlns:a16="http://schemas.microsoft.com/office/drawing/2014/main" id="{A0204869-F9BB-1636-F719-B2977628B6E6}"/>
              </a:ext>
            </a:extLst>
          </p:cNvPr>
          <p:cNvPicPr>
            <a:picLocks noChangeAspect="1"/>
          </p:cNvPicPr>
          <p:nvPr/>
        </p:nvPicPr>
        <p:blipFill>
          <a:blip r:embed="rId5"/>
          <a:stretch>
            <a:fillRect/>
          </a:stretch>
        </p:blipFill>
        <p:spPr>
          <a:xfrm>
            <a:off x="146148" y="66563"/>
            <a:ext cx="2557635" cy="610728"/>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Shape 107"/>
        <p:cNvGrpSpPr/>
        <p:nvPr/>
      </p:nvGrpSpPr>
      <p:grpSpPr>
        <a:xfrm>
          <a:off x="0" y="0"/>
          <a:ext cx="0" cy="0"/>
          <a:chOff x="0" y="0"/>
          <a:chExt cx="0" cy="0"/>
        </a:xfrm>
      </p:grpSpPr>
      <p:sp>
        <p:nvSpPr>
          <p:cNvPr id="108" name="Google Shape;108;g19907cdc2c8_0_55"/>
          <p:cNvSpPr txBox="1">
            <a:spLocks noGrp="1"/>
          </p:cNvSpPr>
          <p:nvPr>
            <p:ph type="title"/>
          </p:nvPr>
        </p:nvSpPr>
        <p:spPr>
          <a:xfrm>
            <a:off x="2299873" y="365685"/>
            <a:ext cx="7592400" cy="7938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38AAE1"/>
              </a:buClr>
              <a:buSzPts val="2430"/>
              <a:buFont typeface="Arial"/>
              <a:buNone/>
            </a:pPr>
            <a:r>
              <a:rPr lang="cs-CZ" sz="2700"/>
              <a:t>DSA v kostce - nezákonný obsah </a:t>
            </a:r>
            <a:endParaRPr sz="2700"/>
          </a:p>
        </p:txBody>
      </p:sp>
      <p:sp>
        <p:nvSpPr>
          <p:cNvPr id="109" name="Google Shape;109;g19907cdc2c8_0_55"/>
          <p:cNvSpPr txBox="1">
            <a:spLocks noGrp="1"/>
          </p:cNvSpPr>
          <p:nvPr>
            <p:ph type="body" idx="1"/>
          </p:nvPr>
        </p:nvSpPr>
        <p:spPr>
          <a:xfrm>
            <a:off x="1085639" y="1441501"/>
            <a:ext cx="10020600" cy="4735200"/>
          </a:xfrm>
          <a:prstGeom prst="rect">
            <a:avLst/>
          </a:prstGeom>
          <a:noFill/>
          <a:ln>
            <a:noFill/>
          </a:ln>
        </p:spPr>
        <p:txBody>
          <a:bodyPr spcFirstLastPara="1" wrap="square" lIns="91425" tIns="45700" rIns="91425" bIns="45700" anchor="t" anchorCtr="0">
            <a:normAutofit fontScale="55000" lnSpcReduction="20000"/>
          </a:bodyPr>
          <a:lstStyle/>
          <a:p>
            <a:pPr marL="0" marR="0" lvl="0" indent="0" algn="l" rtl="0">
              <a:lnSpc>
                <a:spcPct val="110000"/>
              </a:lnSpc>
              <a:spcBef>
                <a:spcPts val="1200"/>
              </a:spcBef>
              <a:spcAft>
                <a:spcPts val="0"/>
              </a:spcAft>
              <a:buNone/>
            </a:pPr>
            <a:r>
              <a:rPr lang="cs-CZ" b="1" dirty="0">
                <a:solidFill>
                  <a:schemeClr val="dk2"/>
                </a:solidFill>
              </a:rPr>
              <a:t>Nezákonným obsahem</a:t>
            </a:r>
            <a:r>
              <a:rPr lang="cs-CZ" dirty="0">
                <a:solidFill>
                  <a:schemeClr val="dk1"/>
                </a:solidFill>
              </a:rPr>
              <a:t> se rozumí jakékoli informace, které samy o sobě nebo </a:t>
            </a:r>
            <a:r>
              <a:rPr lang="cs-CZ" b="1" dirty="0">
                <a:solidFill>
                  <a:schemeClr val="dk2"/>
                </a:solidFill>
              </a:rPr>
              <a:t>ve vztahu k určité činnosti</a:t>
            </a:r>
            <a:r>
              <a:rPr lang="cs-CZ" dirty="0">
                <a:solidFill>
                  <a:schemeClr val="dk1"/>
                </a:solidFill>
              </a:rPr>
              <a:t>, včetně prodeje zboží nebo poskytování služeb, </a:t>
            </a:r>
            <a:r>
              <a:rPr lang="cs-CZ" b="1" dirty="0">
                <a:solidFill>
                  <a:schemeClr val="dk2"/>
                </a:solidFill>
              </a:rPr>
              <a:t>nejsou v souladu s právem Unie </a:t>
            </a:r>
            <a:r>
              <a:rPr lang="cs-CZ" dirty="0">
                <a:solidFill>
                  <a:schemeClr val="dk1"/>
                </a:solidFill>
              </a:rPr>
              <a:t>nebo </a:t>
            </a:r>
            <a:r>
              <a:rPr lang="cs-CZ" b="1" dirty="0">
                <a:solidFill>
                  <a:schemeClr val="dk2"/>
                </a:solidFill>
              </a:rPr>
              <a:t>právem některého členského státu</a:t>
            </a:r>
            <a:r>
              <a:rPr lang="cs-CZ" dirty="0">
                <a:solidFill>
                  <a:schemeClr val="dk1"/>
                </a:solidFill>
              </a:rPr>
              <a:t>, které je v souladu s právem Unie, bez ohledu na přesný předmět či povahu tohoto práva (čl. 3 písm. h)</a:t>
            </a:r>
            <a:endParaRPr dirty="0">
              <a:solidFill>
                <a:schemeClr val="dk1"/>
              </a:solidFill>
            </a:endParaRPr>
          </a:p>
          <a:p>
            <a:pPr marL="0" marR="0" lvl="0" indent="0" algn="l" rtl="0">
              <a:lnSpc>
                <a:spcPct val="110000"/>
              </a:lnSpc>
              <a:spcBef>
                <a:spcPts val="1200"/>
              </a:spcBef>
              <a:spcAft>
                <a:spcPts val="0"/>
              </a:spcAft>
              <a:buNone/>
            </a:pPr>
            <a:r>
              <a:rPr lang="cs-CZ" dirty="0">
                <a:solidFill>
                  <a:schemeClr val="dk1"/>
                </a:solidFill>
              </a:rPr>
              <a:t>Pozor:</a:t>
            </a:r>
            <a:endParaRPr dirty="0">
              <a:solidFill>
                <a:schemeClr val="dk1"/>
              </a:solidFill>
            </a:endParaRPr>
          </a:p>
          <a:p>
            <a:pPr marL="228591" marR="0" lvl="0" indent="-163503" algn="l" rtl="0">
              <a:lnSpc>
                <a:spcPct val="110000"/>
              </a:lnSpc>
              <a:spcBef>
                <a:spcPts val="1200"/>
              </a:spcBef>
              <a:spcAft>
                <a:spcPts val="0"/>
              </a:spcAft>
              <a:buSzPct val="100000"/>
              <a:buChar char="•"/>
            </a:pPr>
            <a:r>
              <a:rPr lang="cs-CZ" sz="2500" dirty="0"/>
              <a:t>pojem „nezákonného obsahu“ by měl být </a:t>
            </a:r>
            <a:r>
              <a:rPr lang="cs-CZ" b="1" dirty="0">
                <a:solidFill>
                  <a:schemeClr val="dk2"/>
                </a:solidFill>
              </a:rPr>
              <a:t>definován široce</a:t>
            </a:r>
            <a:endParaRPr sz="2500" dirty="0"/>
          </a:p>
          <a:p>
            <a:pPr marL="228591" marR="0" lvl="0" indent="-163503" algn="l" rtl="0">
              <a:lnSpc>
                <a:spcPct val="110000"/>
              </a:lnSpc>
              <a:spcBef>
                <a:spcPts val="1000"/>
              </a:spcBef>
              <a:spcAft>
                <a:spcPts val="0"/>
              </a:spcAft>
              <a:buSzPct val="100000"/>
              <a:buChar char="•"/>
            </a:pPr>
            <a:r>
              <a:rPr lang="cs-CZ" sz="2500" dirty="0"/>
              <a:t>nezákonnost může</a:t>
            </a:r>
            <a:r>
              <a:rPr lang="cs-CZ" b="1" dirty="0">
                <a:solidFill>
                  <a:schemeClr val="dk2"/>
                </a:solidFill>
              </a:rPr>
              <a:t> vyplývat z práva EU </a:t>
            </a:r>
            <a:r>
              <a:rPr lang="cs-CZ" sz="2500" dirty="0"/>
              <a:t>nebo </a:t>
            </a:r>
            <a:r>
              <a:rPr lang="cs-CZ" b="1" dirty="0">
                <a:solidFill>
                  <a:schemeClr val="dk2"/>
                </a:solidFill>
              </a:rPr>
              <a:t>vnitrostátního práva</a:t>
            </a:r>
            <a:r>
              <a:rPr lang="cs-CZ" sz="2500" dirty="0"/>
              <a:t> i jiného členského státu (pokud je v souladu s právem EU - “maďarská klauzule”)</a:t>
            </a:r>
            <a:endParaRPr sz="2500" dirty="0"/>
          </a:p>
          <a:p>
            <a:pPr marL="228591" marR="0" lvl="0" indent="-163503" algn="l" rtl="0">
              <a:lnSpc>
                <a:spcPct val="110000"/>
              </a:lnSpc>
              <a:spcBef>
                <a:spcPts val="1000"/>
              </a:spcBef>
              <a:spcAft>
                <a:spcPts val="0"/>
              </a:spcAft>
              <a:buSzPct val="100000"/>
              <a:buChar char="•"/>
            </a:pPr>
            <a:r>
              <a:rPr lang="cs-CZ" sz="2500" dirty="0"/>
              <a:t>stále</a:t>
            </a:r>
            <a:r>
              <a:rPr lang="cs-CZ" b="1" dirty="0">
                <a:solidFill>
                  <a:schemeClr val="dk2"/>
                </a:solidFill>
              </a:rPr>
              <a:t> odpovídá i </a:t>
            </a:r>
            <a:r>
              <a:rPr lang="cs-CZ" b="1" dirty="0" err="1">
                <a:solidFill>
                  <a:schemeClr val="dk2"/>
                </a:solidFill>
              </a:rPr>
              <a:t>uploader</a:t>
            </a:r>
            <a:endParaRPr sz="2500" dirty="0"/>
          </a:p>
          <a:p>
            <a:pPr marL="228591" marR="0" lvl="0" indent="-163503" algn="l" rtl="0">
              <a:lnSpc>
                <a:spcPct val="110000"/>
              </a:lnSpc>
              <a:spcBef>
                <a:spcPts val="1000"/>
              </a:spcBef>
              <a:spcAft>
                <a:spcPts val="0"/>
              </a:spcAft>
              <a:buSzPct val="100000"/>
              <a:buChar char="•"/>
            </a:pPr>
            <a:r>
              <a:rPr lang="cs-CZ" sz="2500" dirty="0"/>
              <a:t>zahrnuje informace </a:t>
            </a:r>
            <a:r>
              <a:rPr lang="cs-CZ" b="1" dirty="0">
                <a:solidFill>
                  <a:schemeClr val="dk2"/>
                </a:solidFill>
              </a:rPr>
              <a:t>bez ohledu na jejich formu</a:t>
            </a:r>
            <a:r>
              <a:rPr lang="cs-CZ" sz="2500" dirty="0"/>
              <a:t>, které jsou podle rozhodného práva </a:t>
            </a:r>
            <a:r>
              <a:rPr lang="cs-CZ" b="1" dirty="0">
                <a:solidFill>
                  <a:schemeClr val="dk2"/>
                </a:solidFill>
              </a:rPr>
              <a:t>buď samy nezákonné</a:t>
            </a:r>
            <a:r>
              <a:rPr lang="cs-CZ" sz="2500" dirty="0"/>
              <a:t> nebo které jsou na základě platných pravidel </a:t>
            </a:r>
            <a:r>
              <a:rPr lang="cs-CZ" b="1" dirty="0">
                <a:solidFill>
                  <a:schemeClr val="dk2"/>
                </a:solidFill>
              </a:rPr>
              <a:t>nezákonné, jelikož se týkají protiprávních činností</a:t>
            </a:r>
            <a:r>
              <a:rPr lang="cs-CZ" sz="2500" dirty="0"/>
              <a:t>. </a:t>
            </a:r>
            <a:endParaRPr sz="2500" dirty="0"/>
          </a:p>
          <a:p>
            <a:pPr marL="228591" marR="0" lvl="0" indent="-163503" algn="l" rtl="0">
              <a:lnSpc>
                <a:spcPct val="110000"/>
              </a:lnSpc>
              <a:spcBef>
                <a:spcPts val="1000"/>
              </a:spcBef>
              <a:spcAft>
                <a:spcPts val="0"/>
              </a:spcAft>
              <a:buSzPct val="100000"/>
              <a:buChar char="•"/>
            </a:pPr>
            <a:r>
              <a:rPr lang="cs-CZ" sz="2500" i="1" dirty="0"/>
              <a:t>nezákonné nenávistné projevy, teroristický obsah, nezákonný diskriminační obsah, sdílení snímků dětské pornografie, nezákonné sdílení soukromých snímků bez souhlasu, online pronásledování, prodej nevyhovujících nebo padělaných výrobků, prodej výrobků nebo poskytování služeb porušujících právní předpisy na ochranu spotřebitele, neoprávněné používání materiálu chráněného autorským právem, nezákonná nabídka ubytovacích služeb nebo nezákonný prodej živých zvířat. </a:t>
            </a:r>
            <a:endParaRPr sz="2500" i="1" dirty="0"/>
          </a:p>
          <a:p>
            <a:pPr marL="228591" marR="0" lvl="0" indent="-163503" algn="l" rtl="0">
              <a:lnSpc>
                <a:spcPct val="110000"/>
              </a:lnSpc>
              <a:spcBef>
                <a:spcPts val="1000"/>
              </a:spcBef>
              <a:spcAft>
                <a:spcPts val="0"/>
              </a:spcAft>
              <a:buSzPct val="100000"/>
              <a:buChar char="•"/>
            </a:pPr>
            <a:r>
              <a:rPr lang="cs-CZ" sz="2500" dirty="0"/>
              <a:t>video poskytující svědectví o možném trestném činu by nemělo být považováno za nezákonné pouze proto, že znázorňuje nezákonný čin, pokud jeho pořízení nebo veřejné šíření není nezákonné</a:t>
            </a:r>
            <a:endParaRPr sz="2500" dirty="0"/>
          </a:p>
        </p:txBody>
      </p:sp>
      <p:graphicFrame>
        <p:nvGraphicFramePr>
          <p:cNvPr id="4" name="Object 1">
            <a:extLst>
              <a:ext uri="{FF2B5EF4-FFF2-40B4-BE49-F238E27FC236}">
                <a16:creationId xmlns:a16="http://schemas.microsoft.com/office/drawing/2014/main" id="{1A6F7CAF-7287-42D3-B82D-2CF3802AAC7D}"/>
              </a:ext>
            </a:extLst>
          </p:cNvPr>
          <p:cNvGraphicFramePr>
            <a:graphicFrameLocks noChangeAspect="1"/>
          </p:cNvGraphicFramePr>
          <p:nvPr>
            <p:extLst>
              <p:ext uri="{D42A27DB-BD31-4B8C-83A1-F6EECF244321}">
                <p14:modId xmlns:p14="http://schemas.microsoft.com/office/powerpoint/2010/main" val="1723118700"/>
              </p:ext>
            </p:extLst>
          </p:nvPr>
        </p:nvGraphicFramePr>
        <p:xfrm>
          <a:off x="9858894" y="275867"/>
          <a:ext cx="1965613" cy="192120"/>
        </p:xfrm>
        <a:graphic>
          <a:graphicData uri="http://schemas.openxmlformats.org/presentationml/2006/ole">
            <mc:AlternateContent xmlns:mc="http://schemas.openxmlformats.org/markup-compatibility/2006">
              <mc:Choice xmlns:v="urn:schemas-microsoft-com:vml" Requires="v">
                <p:oleObj r:id="rId3" imgW="9011908" imgH="847843" progId="">
                  <p:embed/>
                </p:oleObj>
              </mc:Choice>
              <mc:Fallback>
                <p:oleObj r:id="rId3" imgW="9011908" imgH="847843" progId="">
                  <p:embed/>
                  <p:pic>
                    <p:nvPicPr>
                      <p:cNvPr id="4" name="Object 1">
                        <a:extLst>
                          <a:ext uri="{FF2B5EF4-FFF2-40B4-BE49-F238E27FC236}">
                            <a16:creationId xmlns:a16="http://schemas.microsoft.com/office/drawing/2014/main" id="{60EAE759-D821-456D-8C63-CF8C49ACA1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58894" y="275867"/>
                        <a:ext cx="1965613" cy="192120"/>
                      </a:xfrm>
                      <a:prstGeom prst="rect">
                        <a:avLst/>
                      </a:prstGeom>
                      <a:noFill/>
                      <a:ln>
                        <a:noFill/>
                      </a:ln>
                    </p:spPr>
                  </p:pic>
                </p:oleObj>
              </mc:Fallback>
            </mc:AlternateContent>
          </a:graphicData>
        </a:graphic>
      </p:graphicFrame>
      <p:pic>
        <p:nvPicPr>
          <p:cNvPr id="2" name="Obrázek 1">
            <a:extLst>
              <a:ext uri="{FF2B5EF4-FFF2-40B4-BE49-F238E27FC236}">
                <a16:creationId xmlns:a16="http://schemas.microsoft.com/office/drawing/2014/main" id="{A61F4356-587E-409B-C04B-2731AFC689E8}"/>
              </a:ext>
            </a:extLst>
          </p:cNvPr>
          <p:cNvPicPr>
            <a:picLocks noChangeAspect="1"/>
          </p:cNvPicPr>
          <p:nvPr/>
        </p:nvPicPr>
        <p:blipFill>
          <a:blip r:embed="rId5"/>
          <a:stretch>
            <a:fillRect/>
          </a:stretch>
        </p:blipFill>
        <p:spPr>
          <a:xfrm>
            <a:off x="146148" y="66563"/>
            <a:ext cx="2557635" cy="610728"/>
          </a:xfrm>
          <a:prstGeom prst="rect">
            <a:avLst/>
          </a:prstGeom>
        </p:spPr>
      </p:pic>
    </p:spTree>
  </p:cSld>
  <p:clrMapOvr>
    <a:masterClrMapping/>
  </p:clrMapOvr>
</p:sld>
</file>

<file path=ppt/theme/theme1.xml><?xml version="1.0" encoding="utf-8"?>
<a:theme xmlns:a="http://schemas.openxmlformats.org/drawingml/2006/main" name="SPIR theme">
  <a:themeElements>
    <a:clrScheme name="Custom 3">
      <a:dk1>
        <a:srgbClr val="38AAE1"/>
      </a:dk1>
      <a:lt1>
        <a:srgbClr val="FFFFFF"/>
      </a:lt1>
      <a:dk2>
        <a:srgbClr val="1E4E79"/>
      </a:dk2>
      <a:lt2>
        <a:srgbClr val="3D3D3D"/>
      </a:lt2>
      <a:accent1>
        <a:srgbClr val="023160"/>
      </a:accent1>
      <a:accent2>
        <a:srgbClr val="034A90"/>
      </a:accent2>
      <a:accent3>
        <a:srgbClr val="0563C1"/>
      </a:accent3>
      <a:accent4>
        <a:srgbClr val="48A1FA"/>
      </a:accent4>
      <a:accent5>
        <a:srgbClr val="85C0FB"/>
      </a:accent5>
      <a:accent6>
        <a:srgbClr val="18A5D1"/>
      </a:accent6>
      <a:hlink>
        <a:srgbClr val="0563C1"/>
      </a:hlink>
      <a:folHlink>
        <a:srgbClr val="88227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752</TotalTime>
  <Words>3149</Words>
  <Application>Microsoft Office PowerPoint</Application>
  <PresentationFormat>Širokoúhlá obrazovka</PresentationFormat>
  <Paragraphs>243</Paragraphs>
  <Slides>26</Slides>
  <Notes>26</Notes>
  <HiddenSlides>0</HiddenSlides>
  <MMClips>0</MMClips>
  <ScaleCrop>false</ScaleCrop>
  <HeadingPairs>
    <vt:vector size="8" baseType="variant">
      <vt:variant>
        <vt:lpstr>Použitá písma</vt:lpstr>
      </vt:variant>
      <vt:variant>
        <vt:i4>3</vt:i4>
      </vt:variant>
      <vt:variant>
        <vt:lpstr>Motiv</vt:lpstr>
      </vt:variant>
      <vt:variant>
        <vt:i4>1</vt:i4>
      </vt:variant>
      <vt:variant>
        <vt:lpstr>Vložené servery OLE</vt:lpstr>
      </vt:variant>
      <vt:variant>
        <vt:i4>0</vt:i4>
      </vt:variant>
      <vt:variant>
        <vt:lpstr>Nadpisy snímků</vt:lpstr>
      </vt:variant>
      <vt:variant>
        <vt:i4>26</vt:i4>
      </vt:variant>
    </vt:vector>
  </HeadingPairs>
  <TitlesOfParts>
    <vt:vector size="30" baseType="lpstr">
      <vt:lpstr>Arial</vt:lpstr>
      <vt:lpstr>Calibri</vt:lpstr>
      <vt:lpstr>Wingdings</vt:lpstr>
      <vt:lpstr>SPIR theme</vt:lpstr>
      <vt:lpstr>Akt o digitálních službách</vt:lpstr>
      <vt:lpstr>Co je DSA?</vt:lpstr>
      <vt:lpstr>DSA v kostce</vt:lpstr>
      <vt:lpstr>DSA v kostce - čl. 1 odst. 2</vt:lpstr>
      <vt:lpstr>DSA v kostce - náležitá péče </vt:lpstr>
      <vt:lpstr>DSA v kostce - druhy služeb</vt:lpstr>
      <vt:lpstr>DSA v kostce – co můžeme/musíme ze služby odstranit?</vt:lpstr>
      <vt:lpstr>DSA v kostce - zproštění odpovědnosti (safe harbour) </vt:lpstr>
      <vt:lpstr>DSA v kostce - nezákonný obsah </vt:lpstr>
      <vt:lpstr>DSA v kostce - dobrý samaritán</vt:lpstr>
      <vt:lpstr>DSA v kostce - informační povinnost</vt:lpstr>
      <vt:lpstr>DSA v kostce - informační povinnost</vt:lpstr>
      <vt:lpstr>DSA v kostce – posuzování závadného obsahu</vt:lpstr>
      <vt:lpstr>DSA v kostce – notice &amp; action</vt:lpstr>
      <vt:lpstr>DSA v kostce – notice &amp; action</vt:lpstr>
      <vt:lpstr>DSA v kostce – notice &amp; action</vt:lpstr>
      <vt:lpstr>DSA v kostce - informační povinnost vůči orgánům</vt:lpstr>
      <vt:lpstr>DSA v kostce – rozhraní platforem a reklama</vt:lpstr>
      <vt:lpstr>DSA v kostce – oznamování trestné činnosti</vt:lpstr>
      <vt:lpstr>DSA v kostce – oznamování trestné činnosti</vt:lpstr>
      <vt:lpstr>DSA v kostce - mimosoudní řešení sporů</vt:lpstr>
      <vt:lpstr>DSA v kostce - důvěryhodní oznamovatelé</vt:lpstr>
      <vt:lpstr>DSA v kostce - databáze Evropské komise</vt:lpstr>
      <vt:lpstr>DSA v kostce - dohled</vt:lpstr>
      <vt:lpstr>DSA v kostce - sankce</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Akt o digitálních službách</dc:title>
  <dc:creator>Filip Dotlacil</dc:creator>
  <cp:lastModifiedBy>vamach</cp:lastModifiedBy>
  <cp:revision>26</cp:revision>
  <dcterms:created xsi:type="dcterms:W3CDTF">2022-11-15T13:49:11Z</dcterms:created>
  <dcterms:modified xsi:type="dcterms:W3CDTF">2024-06-21T08:45:23Z</dcterms:modified>
</cp:coreProperties>
</file>